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Now" panose="020B0604020202020204" charset="0"/>
      <p:regular r:id="rId18"/>
    </p:embeddedFont>
    <p:embeddedFont>
      <p:font typeface="Now Bold" panose="020B0604020202020204" charset="0"/>
      <p:regular r:id="rId19"/>
    </p:embeddedFont>
    <p:embeddedFont>
      <p:font typeface="Playwrite US Trad" panose="020B0604020202020204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ca One Heavy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sv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62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3.svg"/><Relationship Id="rId5" Type="http://schemas.openxmlformats.org/officeDocument/2006/relationships/image" Target="../media/image6.svg"/><Relationship Id="rId10" Type="http://schemas.openxmlformats.org/officeDocument/2006/relationships/image" Target="../media/image7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hyperlink" Target="https://www.biblegateway.com/passage/?search=Luke%209%3A39&amp;version=NKJ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sv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svg"/><Relationship Id="rId10" Type="http://schemas.openxmlformats.org/officeDocument/2006/relationships/image" Target="../media/image40.sv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5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hyperlink" Target="https://www.biblegateway.com/passage/?search=Mark%201%3A23&amp;version=NKJV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5651">
            <a:off x="-374163" y="7063110"/>
            <a:ext cx="3363430" cy="4223485"/>
          </a:xfrm>
          <a:custGeom>
            <a:avLst/>
            <a:gdLst/>
            <a:ahLst/>
            <a:cxnLst/>
            <a:rect l="l" t="t" r="r" b="b"/>
            <a:pathLst>
              <a:path w="3363430" h="4223485">
                <a:moveTo>
                  <a:pt x="0" y="0"/>
                </a:moveTo>
                <a:lnTo>
                  <a:pt x="3363430" y="0"/>
                </a:lnTo>
                <a:lnTo>
                  <a:pt x="3363430" y="4223485"/>
                </a:lnTo>
                <a:lnTo>
                  <a:pt x="0" y="4223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63469">
            <a:off x="699475" y="1272652"/>
            <a:ext cx="16255606" cy="7982552"/>
            <a:chOff x="0" y="0"/>
            <a:chExt cx="4281312" cy="21024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1312" cy="2102401"/>
            </a:xfrm>
            <a:custGeom>
              <a:avLst/>
              <a:gdLst/>
              <a:ahLst/>
              <a:cxnLst/>
              <a:rect l="l" t="t" r="r" b="b"/>
              <a:pathLst>
                <a:path w="4281312" h="2102401">
                  <a:moveTo>
                    <a:pt x="0" y="0"/>
                  </a:moveTo>
                  <a:lnTo>
                    <a:pt x="4281312" y="0"/>
                  </a:lnTo>
                  <a:lnTo>
                    <a:pt x="4281312" y="2102401"/>
                  </a:lnTo>
                  <a:lnTo>
                    <a:pt x="0" y="2102401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281312" cy="2073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53988">
            <a:off x="13519037" y="3915441"/>
            <a:ext cx="5448532" cy="4937732"/>
          </a:xfrm>
          <a:custGeom>
            <a:avLst/>
            <a:gdLst/>
            <a:ahLst/>
            <a:cxnLst/>
            <a:rect l="l" t="t" r="r" b="b"/>
            <a:pathLst>
              <a:path w="5448532" h="4937732">
                <a:moveTo>
                  <a:pt x="0" y="0"/>
                </a:moveTo>
                <a:lnTo>
                  <a:pt x="5448532" y="0"/>
                </a:lnTo>
                <a:lnTo>
                  <a:pt x="5448532" y="4937732"/>
                </a:lnTo>
                <a:lnTo>
                  <a:pt x="0" y="4937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9799252">
            <a:off x="-648845" y="-154798"/>
            <a:ext cx="3658709" cy="1234814"/>
          </a:xfrm>
          <a:custGeom>
            <a:avLst/>
            <a:gdLst/>
            <a:ahLst/>
            <a:cxnLst/>
            <a:rect l="l" t="t" r="r" b="b"/>
            <a:pathLst>
              <a:path w="3658709" h="1234814">
                <a:moveTo>
                  <a:pt x="0" y="0"/>
                </a:moveTo>
                <a:lnTo>
                  <a:pt x="3658709" y="0"/>
                </a:lnTo>
                <a:lnTo>
                  <a:pt x="3658709" y="1234814"/>
                </a:lnTo>
                <a:lnTo>
                  <a:pt x="0" y="123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16278">
            <a:off x="10442914" y="8763903"/>
            <a:ext cx="3829835" cy="988794"/>
          </a:xfrm>
          <a:custGeom>
            <a:avLst/>
            <a:gdLst/>
            <a:ahLst/>
            <a:cxnLst/>
            <a:rect l="l" t="t" r="r" b="b"/>
            <a:pathLst>
              <a:path w="3829835" h="988794">
                <a:moveTo>
                  <a:pt x="0" y="0"/>
                </a:moveTo>
                <a:lnTo>
                  <a:pt x="3829835" y="0"/>
                </a:lnTo>
                <a:lnTo>
                  <a:pt x="3829835" y="988794"/>
                </a:lnTo>
                <a:lnTo>
                  <a:pt x="0" y="9887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 rot="262115">
            <a:off x="11282301" y="2160614"/>
            <a:ext cx="7354870" cy="5852290"/>
            <a:chOff x="0" y="0"/>
            <a:chExt cx="1021487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1487" cy="812800"/>
            </a:xfrm>
            <a:custGeom>
              <a:avLst/>
              <a:gdLst/>
              <a:ahLst/>
              <a:cxnLst/>
              <a:rect l="l" t="t" r="r" b="b"/>
              <a:pathLst>
                <a:path w="1021487" h="812800">
                  <a:moveTo>
                    <a:pt x="0" y="0"/>
                  </a:moveTo>
                  <a:lnTo>
                    <a:pt x="1021487" y="0"/>
                  </a:lnTo>
                  <a:lnTo>
                    <a:pt x="10214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1021487" cy="784225"/>
            </a:xfrm>
            <a:prstGeom prst="rect">
              <a:avLst/>
            </a:prstGeom>
          </p:spPr>
          <p:txBody>
            <a:bodyPr lIns="52802" tIns="52802" rIns="52802" bIns="52802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4619">
            <a:off x="11570764" y="2466396"/>
            <a:ext cx="7079319" cy="5277879"/>
            <a:chOff x="0" y="0"/>
            <a:chExt cx="1090224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224" cy="812800"/>
            </a:xfrm>
            <a:custGeom>
              <a:avLst/>
              <a:gdLst/>
              <a:ahLst/>
              <a:cxnLst/>
              <a:rect l="l" t="t" r="r" b="b"/>
              <a:pathLst>
                <a:path w="1090224" h="812800">
                  <a:moveTo>
                    <a:pt x="0" y="0"/>
                  </a:moveTo>
                  <a:lnTo>
                    <a:pt x="1090224" y="0"/>
                  </a:lnTo>
                  <a:lnTo>
                    <a:pt x="109022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l="-5845" r="-58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 rot="1450879">
            <a:off x="16607390" y="1094854"/>
            <a:ext cx="839984" cy="1957590"/>
          </a:xfrm>
          <a:custGeom>
            <a:avLst/>
            <a:gdLst/>
            <a:ahLst/>
            <a:cxnLst/>
            <a:rect l="l" t="t" r="r" b="b"/>
            <a:pathLst>
              <a:path w="839984" h="1957590">
                <a:moveTo>
                  <a:pt x="0" y="0"/>
                </a:moveTo>
                <a:lnTo>
                  <a:pt x="839984" y="0"/>
                </a:lnTo>
                <a:lnTo>
                  <a:pt x="839984" y="1957590"/>
                </a:lnTo>
                <a:lnTo>
                  <a:pt x="0" y="19575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329893">
            <a:off x="1238229" y="590421"/>
            <a:ext cx="5732772" cy="1480097"/>
          </a:xfrm>
          <a:custGeom>
            <a:avLst/>
            <a:gdLst/>
            <a:ahLst/>
            <a:cxnLst/>
            <a:rect l="l" t="t" r="r" b="b"/>
            <a:pathLst>
              <a:path w="5732772" h="1480097">
                <a:moveTo>
                  <a:pt x="0" y="0"/>
                </a:moveTo>
                <a:lnTo>
                  <a:pt x="5732772" y="0"/>
                </a:lnTo>
                <a:lnTo>
                  <a:pt x="5732772" y="1480098"/>
                </a:lnTo>
                <a:lnTo>
                  <a:pt x="0" y="14800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397075">
            <a:off x="2139227" y="735987"/>
            <a:ext cx="3455159" cy="1411371"/>
          </a:xfrm>
          <a:custGeom>
            <a:avLst/>
            <a:gdLst/>
            <a:ahLst/>
            <a:cxnLst/>
            <a:rect l="l" t="t" r="r" b="b"/>
            <a:pathLst>
              <a:path w="3455159" h="1411371">
                <a:moveTo>
                  <a:pt x="0" y="0"/>
                </a:moveTo>
                <a:lnTo>
                  <a:pt x="3455159" y="0"/>
                </a:lnTo>
                <a:lnTo>
                  <a:pt x="3455159" y="1411371"/>
                </a:lnTo>
                <a:lnTo>
                  <a:pt x="0" y="141137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633632" y="2561623"/>
            <a:ext cx="9567768" cy="5722899"/>
            <a:chOff x="0" y="161925"/>
            <a:chExt cx="12757024" cy="763053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61925"/>
              <a:ext cx="12757024" cy="6232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000"/>
                </a:lnSpc>
              </a:pPr>
              <a:r>
                <a:rPr lang="en-US" sz="9000" b="1" dirty="0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7 Weird Things you could see in a Deliverance Session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474832"/>
              <a:ext cx="10995665" cy="1317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Exploring the </a:t>
              </a:r>
              <a:r>
                <a:rPr lang="en-US" sz="3000" b="1">
                  <a:solidFill>
                    <a:srgbClr val="000000"/>
                  </a:solidFill>
                  <a:latin typeface="Now Bold"/>
                  <a:ea typeface="Now Bold"/>
                  <a:cs typeface="Now Bold"/>
                  <a:sym typeface="Now Bold"/>
                </a:rPr>
                <a:t>surprising elements</a:t>
              </a:r>
              <a:r>
                <a:rPr lang="en-US" sz="30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 of spiritual encounters.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07552" y="8427318"/>
            <a:ext cx="599725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97B2"/>
                </a:solidFill>
                <a:latin typeface="Playwrite US Trad"/>
                <a:ea typeface="Playwrite US Trad"/>
                <a:cs typeface="Playwrite US Trad"/>
                <a:sym typeface="Playwrite US Trad"/>
              </a:rPr>
              <a:t>Lisa D. Piper &amp; Amber Duncan</a:t>
            </a:r>
          </a:p>
        </p:txBody>
      </p:sp>
      <p:sp>
        <p:nvSpPr>
          <p:cNvPr id="21" name="TextBox 21"/>
          <p:cNvSpPr txBox="1"/>
          <p:nvPr/>
        </p:nvSpPr>
        <p:spPr>
          <a:xfrm rot="-194839">
            <a:off x="10814399" y="8997361"/>
            <a:ext cx="3083627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9F4ED"/>
                </a:solidFill>
                <a:latin typeface="Roboto"/>
                <a:ea typeface="Roboto"/>
                <a:cs typeface="Roboto"/>
                <a:sym typeface="Roboto"/>
              </a:rPr>
              <a:t>DrivenToBeFree.org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3729">
            <a:off x="14715516" y="2267407"/>
            <a:ext cx="2960821" cy="3717926"/>
          </a:xfrm>
          <a:custGeom>
            <a:avLst/>
            <a:gdLst/>
            <a:ahLst/>
            <a:cxnLst/>
            <a:rect l="l" t="t" r="r" b="b"/>
            <a:pathLst>
              <a:path w="2960821" h="3717926">
                <a:moveTo>
                  <a:pt x="0" y="0"/>
                </a:moveTo>
                <a:lnTo>
                  <a:pt x="2960821" y="0"/>
                </a:lnTo>
                <a:lnTo>
                  <a:pt x="2960821" y="3717926"/>
                </a:lnTo>
                <a:lnTo>
                  <a:pt x="0" y="3717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143234" y="2796157"/>
            <a:ext cx="5959385" cy="5510065"/>
            <a:chOff x="0" y="0"/>
            <a:chExt cx="87908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9080" cy="812800"/>
            </a:xfrm>
            <a:custGeom>
              <a:avLst/>
              <a:gdLst/>
              <a:ahLst/>
              <a:cxnLst/>
              <a:rect l="l" t="t" r="r" b="b"/>
              <a:pathLst>
                <a:path w="879080" h="81280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765105"/>
            <a:ext cx="9675576" cy="8756789"/>
            <a:chOff x="0" y="0"/>
            <a:chExt cx="2548300" cy="2306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8300" cy="2306315"/>
            </a:xfrm>
            <a:custGeom>
              <a:avLst/>
              <a:gdLst/>
              <a:ahLst/>
              <a:cxnLst/>
              <a:rect l="l" t="t" r="r" b="b"/>
              <a:pathLst>
                <a:path w="2548300" h="2306315">
                  <a:moveTo>
                    <a:pt x="32006" y="0"/>
                  </a:moveTo>
                  <a:lnTo>
                    <a:pt x="2516294" y="0"/>
                  </a:lnTo>
                  <a:cubicBezTo>
                    <a:pt x="2524782" y="0"/>
                    <a:pt x="2532923" y="3372"/>
                    <a:pt x="2538925" y="9374"/>
                  </a:cubicBezTo>
                  <a:cubicBezTo>
                    <a:pt x="2544928" y="15377"/>
                    <a:pt x="2548300" y="23518"/>
                    <a:pt x="2548300" y="32006"/>
                  </a:cubicBezTo>
                  <a:lnTo>
                    <a:pt x="2548300" y="2274309"/>
                  </a:lnTo>
                  <a:cubicBezTo>
                    <a:pt x="2548300" y="2282797"/>
                    <a:pt x="2544928" y="2290938"/>
                    <a:pt x="2538925" y="2296940"/>
                  </a:cubicBezTo>
                  <a:cubicBezTo>
                    <a:pt x="2532923" y="2302943"/>
                    <a:pt x="2524782" y="2306315"/>
                    <a:pt x="2516294" y="2306315"/>
                  </a:cubicBezTo>
                  <a:lnTo>
                    <a:pt x="32006" y="2306315"/>
                  </a:lnTo>
                  <a:cubicBezTo>
                    <a:pt x="23518" y="2306315"/>
                    <a:pt x="15377" y="2302943"/>
                    <a:pt x="9374" y="2296940"/>
                  </a:cubicBezTo>
                  <a:cubicBezTo>
                    <a:pt x="3372" y="2290938"/>
                    <a:pt x="0" y="2282797"/>
                    <a:pt x="0" y="2274309"/>
                  </a:cubicBezTo>
                  <a:lnTo>
                    <a:pt x="0" y="32006"/>
                  </a:lnTo>
                  <a:cubicBezTo>
                    <a:pt x="0" y="23518"/>
                    <a:pt x="3372" y="15377"/>
                    <a:pt x="9374" y="9374"/>
                  </a:cubicBezTo>
                  <a:cubicBezTo>
                    <a:pt x="15377" y="3372"/>
                    <a:pt x="23518" y="0"/>
                    <a:pt x="32006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548300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27378" y="3079585"/>
            <a:ext cx="5391099" cy="4943208"/>
            <a:chOff x="0" y="0"/>
            <a:chExt cx="88644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6446" cy="812800"/>
            </a:xfrm>
            <a:custGeom>
              <a:avLst/>
              <a:gdLst/>
              <a:ahLst/>
              <a:cxnLst/>
              <a:rect l="l" t="t" r="r" b="b"/>
              <a:pathLst>
                <a:path w="886446" h="812800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8812" r="-18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134584">
            <a:off x="12798350" y="2454175"/>
            <a:ext cx="2649154" cy="683963"/>
          </a:xfrm>
          <a:custGeom>
            <a:avLst/>
            <a:gdLst/>
            <a:ahLst/>
            <a:cxnLst/>
            <a:rect l="l" t="t" r="r" b="b"/>
            <a:pathLst>
              <a:path w="2649154" h="683963">
                <a:moveTo>
                  <a:pt x="0" y="0"/>
                </a:moveTo>
                <a:lnTo>
                  <a:pt x="2649154" y="0"/>
                </a:lnTo>
                <a:lnTo>
                  <a:pt x="2649154" y="683964"/>
                </a:lnTo>
                <a:lnTo>
                  <a:pt x="0" y="683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56536" y="3652660"/>
            <a:ext cx="7923426" cy="101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9"/>
              </a:lnSpc>
            </a:pPr>
            <a:r>
              <a:rPr lang="en-US" sz="7099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Animal Sounds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3183" y="5709221"/>
            <a:ext cx="8276779" cy="20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4"/>
              </a:lnSpc>
              <a:spcBef>
                <a:spcPct val="0"/>
              </a:spcBef>
            </a:pPr>
            <a:r>
              <a:rPr lang="en-US" sz="294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Consider: Demonic,  ritual abuse effect, DID and told theywere an animal,  spirit guide, grief coming out sounding like a wounded animal, intimidation tactic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3729">
            <a:off x="14715516" y="2267407"/>
            <a:ext cx="2960821" cy="3717926"/>
          </a:xfrm>
          <a:custGeom>
            <a:avLst/>
            <a:gdLst/>
            <a:ahLst/>
            <a:cxnLst/>
            <a:rect l="l" t="t" r="r" b="b"/>
            <a:pathLst>
              <a:path w="2960821" h="3717926">
                <a:moveTo>
                  <a:pt x="0" y="0"/>
                </a:moveTo>
                <a:lnTo>
                  <a:pt x="2960821" y="0"/>
                </a:lnTo>
                <a:lnTo>
                  <a:pt x="2960821" y="3717926"/>
                </a:lnTo>
                <a:lnTo>
                  <a:pt x="0" y="3717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143234" y="2796157"/>
            <a:ext cx="5959385" cy="5510065"/>
            <a:chOff x="0" y="0"/>
            <a:chExt cx="87908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9080" cy="812800"/>
            </a:xfrm>
            <a:custGeom>
              <a:avLst/>
              <a:gdLst/>
              <a:ahLst/>
              <a:cxnLst/>
              <a:rect l="l" t="t" r="r" b="b"/>
              <a:pathLst>
                <a:path w="879080" h="81280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765105"/>
            <a:ext cx="9675576" cy="8756789"/>
            <a:chOff x="0" y="0"/>
            <a:chExt cx="2548300" cy="2306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8300" cy="2306315"/>
            </a:xfrm>
            <a:custGeom>
              <a:avLst/>
              <a:gdLst/>
              <a:ahLst/>
              <a:cxnLst/>
              <a:rect l="l" t="t" r="r" b="b"/>
              <a:pathLst>
                <a:path w="2548300" h="2306315">
                  <a:moveTo>
                    <a:pt x="32006" y="0"/>
                  </a:moveTo>
                  <a:lnTo>
                    <a:pt x="2516294" y="0"/>
                  </a:lnTo>
                  <a:cubicBezTo>
                    <a:pt x="2524782" y="0"/>
                    <a:pt x="2532923" y="3372"/>
                    <a:pt x="2538925" y="9374"/>
                  </a:cubicBezTo>
                  <a:cubicBezTo>
                    <a:pt x="2544928" y="15377"/>
                    <a:pt x="2548300" y="23518"/>
                    <a:pt x="2548300" y="32006"/>
                  </a:cubicBezTo>
                  <a:lnTo>
                    <a:pt x="2548300" y="2274309"/>
                  </a:lnTo>
                  <a:cubicBezTo>
                    <a:pt x="2548300" y="2282797"/>
                    <a:pt x="2544928" y="2290938"/>
                    <a:pt x="2538925" y="2296940"/>
                  </a:cubicBezTo>
                  <a:cubicBezTo>
                    <a:pt x="2532923" y="2302943"/>
                    <a:pt x="2524782" y="2306315"/>
                    <a:pt x="2516294" y="2306315"/>
                  </a:cubicBezTo>
                  <a:lnTo>
                    <a:pt x="32006" y="2306315"/>
                  </a:lnTo>
                  <a:cubicBezTo>
                    <a:pt x="23518" y="2306315"/>
                    <a:pt x="15377" y="2302943"/>
                    <a:pt x="9374" y="2296940"/>
                  </a:cubicBezTo>
                  <a:cubicBezTo>
                    <a:pt x="3372" y="2290938"/>
                    <a:pt x="0" y="2282797"/>
                    <a:pt x="0" y="2274309"/>
                  </a:cubicBezTo>
                  <a:lnTo>
                    <a:pt x="0" y="32006"/>
                  </a:lnTo>
                  <a:cubicBezTo>
                    <a:pt x="0" y="23518"/>
                    <a:pt x="3372" y="15377"/>
                    <a:pt x="9374" y="9374"/>
                  </a:cubicBezTo>
                  <a:cubicBezTo>
                    <a:pt x="15377" y="3372"/>
                    <a:pt x="23518" y="0"/>
                    <a:pt x="32006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548300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27378" y="3079585"/>
            <a:ext cx="5391099" cy="4943208"/>
            <a:chOff x="0" y="0"/>
            <a:chExt cx="88644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6446" cy="812800"/>
            </a:xfrm>
            <a:custGeom>
              <a:avLst/>
              <a:gdLst/>
              <a:ahLst/>
              <a:cxnLst/>
              <a:rect l="l" t="t" r="r" b="b"/>
              <a:pathLst>
                <a:path w="886446" h="812800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8812" r="-18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134584">
            <a:off x="12798350" y="2454175"/>
            <a:ext cx="2649154" cy="683963"/>
          </a:xfrm>
          <a:custGeom>
            <a:avLst/>
            <a:gdLst/>
            <a:ahLst/>
            <a:cxnLst/>
            <a:rect l="l" t="t" r="r" b="b"/>
            <a:pathLst>
              <a:path w="2649154" h="683963">
                <a:moveTo>
                  <a:pt x="0" y="0"/>
                </a:moveTo>
                <a:lnTo>
                  <a:pt x="2649154" y="0"/>
                </a:lnTo>
                <a:lnTo>
                  <a:pt x="2649154" y="683964"/>
                </a:lnTo>
                <a:lnTo>
                  <a:pt x="0" y="683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904775" y="4286662"/>
            <a:ext cx="7923426" cy="1713676"/>
            <a:chOff x="0" y="0"/>
            <a:chExt cx="10564568" cy="228490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761661"/>
              <a:ext cx="10564568" cy="523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4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10564568" cy="123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039"/>
                </a:lnSpc>
              </a:pPr>
              <a:r>
                <a:rPr lang="en-US" sz="6399" b="1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Chanting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28098" y="5614473"/>
            <a:ext cx="8276779" cy="102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4"/>
              </a:lnSpc>
              <a:spcBef>
                <a:spcPct val="0"/>
              </a:spcBef>
            </a:pPr>
            <a:r>
              <a:rPr lang="en-US" sz="294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Consider: Witchcraft, Hinduism, Programming from Ritual Abuse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3729">
            <a:off x="14715516" y="2267407"/>
            <a:ext cx="2960821" cy="3717926"/>
          </a:xfrm>
          <a:custGeom>
            <a:avLst/>
            <a:gdLst/>
            <a:ahLst/>
            <a:cxnLst/>
            <a:rect l="l" t="t" r="r" b="b"/>
            <a:pathLst>
              <a:path w="2960821" h="3717926">
                <a:moveTo>
                  <a:pt x="0" y="0"/>
                </a:moveTo>
                <a:lnTo>
                  <a:pt x="2960821" y="0"/>
                </a:lnTo>
                <a:lnTo>
                  <a:pt x="2960821" y="3717926"/>
                </a:lnTo>
                <a:lnTo>
                  <a:pt x="0" y="3717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143234" y="2796157"/>
            <a:ext cx="5959385" cy="5510065"/>
            <a:chOff x="0" y="0"/>
            <a:chExt cx="87908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9080" cy="812800"/>
            </a:xfrm>
            <a:custGeom>
              <a:avLst/>
              <a:gdLst/>
              <a:ahLst/>
              <a:cxnLst/>
              <a:rect l="l" t="t" r="r" b="b"/>
              <a:pathLst>
                <a:path w="879080" h="81280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765105"/>
            <a:ext cx="9675576" cy="8756789"/>
            <a:chOff x="0" y="0"/>
            <a:chExt cx="2548300" cy="2306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8300" cy="2306315"/>
            </a:xfrm>
            <a:custGeom>
              <a:avLst/>
              <a:gdLst/>
              <a:ahLst/>
              <a:cxnLst/>
              <a:rect l="l" t="t" r="r" b="b"/>
              <a:pathLst>
                <a:path w="2548300" h="2306315">
                  <a:moveTo>
                    <a:pt x="32006" y="0"/>
                  </a:moveTo>
                  <a:lnTo>
                    <a:pt x="2516294" y="0"/>
                  </a:lnTo>
                  <a:cubicBezTo>
                    <a:pt x="2524782" y="0"/>
                    <a:pt x="2532923" y="3372"/>
                    <a:pt x="2538925" y="9374"/>
                  </a:cubicBezTo>
                  <a:cubicBezTo>
                    <a:pt x="2544928" y="15377"/>
                    <a:pt x="2548300" y="23518"/>
                    <a:pt x="2548300" y="32006"/>
                  </a:cubicBezTo>
                  <a:lnTo>
                    <a:pt x="2548300" y="2274309"/>
                  </a:lnTo>
                  <a:cubicBezTo>
                    <a:pt x="2548300" y="2282797"/>
                    <a:pt x="2544928" y="2290938"/>
                    <a:pt x="2538925" y="2296940"/>
                  </a:cubicBezTo>
                  <a:cubicBezTo>
                    <a:pt x="2532923" y="2302943"/>
                    <a:pt x="2524782" y="2306315"/>
                    <a:pt x="2516294" y="2306315"/>
                  </a:cubicBezTo>
                  <a:lnTo>
                    <a:pt x="32006" y="2306315"/>
                  </a:lnTo>
                  <a:cubicBezTo>
                    <a:pt x="23518" y="2306315"/>
                    <a:pt x="15377" y="2302943"/>
                    <a:pt x="9374" y="2296940"/>
                  </a:cubicBezTo>
                  <a:cubicBezTo>
                    <a:pt x="3372" y="2290938"/>
                    <a:pt x="0" y="2282797"/>
                    <a:pt x="0" y="2274309"/>
                  </a:cubicBezTo>
                  <a:lnTo>
                    <a:pt x="0" y="32006"/>
                  </a:lnTo>
                  <a:cubicBezTo>
                    <a:pt x="0" y="23518"/>
                    <a:pt x="3372" y="15377"/>
                    <a:pt x="9374" y="9374"/>
                  </a:cubicBezTo>
                  <a:cubicBezTo>
                    <a:pt x="15377" y="3372"/>
                    <a:pt x="23518" y="0"/>
                    <a:pt x="32006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548300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27378" y="3079585"/>
            <a:ext cx="5391099" cy="4943208"/>
            <a:chOff x="0" y="0"/>
            <a:chExt cx="88644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6446" cy="812800"/>
            </a:xfrm>
            <a:custGeom>
              <a:avLst/>
              <a:gdLst/>
              <a:ahLst/>
              <a:cxnLst/>
              <a:rect l="l" t="t" r="r" b="b"/>
              <a:pathLst>
                <a:path w="886446" h="812800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31504" r="-315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134584">
            <a:off x="12798350" y="2454175"/>
            <a:ext cx="2649154" cy="683963"/>
          </a:xfrm>
          <a:custGeom>
            <a:avLst/>
            <a:gdLst/>
            <a:ahLst/>
            <a:cxnLst/>
            <a:rect l="l" t="t" r="r" b="b"/>
            <a:pathLst>
              <a:path w="2649154" h="683963">
                <a:moveTo>
                  <a:pt x="0" y="0"/>
                </a:moveTo>
                <a:lnTo>
                  <a:pt x="2649154" y="0"/>
                </a:lnTo>
                <a:lnTo>
                  <a:pt x="2649154" y="683964"/>
                </a:lnTo>
                <a:lnTo>
                  <a:pt x="0" y="683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2094710" y="3188430"/>
            <a:ext cx="7923426" cy="3910141"/>
            <a:chOff x="0" y="0"/>
            <a:chExt cx="10564568" cy="521352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752136"/>
              <a:ext cx="10564568" cy="3461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84"/>
                </a:lnSpc>
              </a:pPr>
              <a:r>
                <a:rPr lang="en-US" sz="3099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</a:p>
            <a:p>
              <a:pPr algn="l">
                <a:lnSpc>
                  <a:spcPts val="4184"/>
                </a:lnSpc>
              </a:pPr>
              <a:endParaRPr lang="en-US" sz="30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endParaRPr>
            </a:p>
            <a:p>
              <a:pPr marL="0" lvl="0" indent="0" algn="l">
                <a:lnSpc>
                  <a:spcPts val="4184"/>
                </a:lnSpc>
              </a:pPr>
              <a:r>
                <a:rPr lang="en-US" sz="3099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Consider: Demonic effect or exhausted from the work, Leviathan and commanding awake.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10564568" cy="123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039"/>
                </a:lnSpc>
              </a:pPr>
              <a:r>
                <a:rPr lang="en-US" sz="6399" b="1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Suddenly Asleep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73158" y="-775715"/>
            <a:ext cx="2490572" cy="3407499"/>
          </a:xfrm>
          <a:custGeom>
            <a:avLst/>
            <a:gdLst/>
            <a:ahLst/>
            <a:cxnLst/>
            <a:rect l="l" t="t" r="r" b="b"/>
            <a:pathLst>
              <a:path w="2490572" h="3407499">
                <a:moveTo>
                  <a:pt x="0" y="0"/>
                </a:moveTo>
                <a:lnTo>
                  <a:pt x="2490572" y="0"/>
                </a:lnTo>
                <a:lnTo>
                  <a:pt x="2490572" y="3407499"/>
                </a:lnTo>
                <a:lnTo>
                  <a:pt x="0" y="340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90282" y="693781"/>
            <a:ext cx="16777495" cy="8899439"/>
            <a:chOff x="0" y="0"/>
            <a:chExt cx="4418764" cy="23438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8764" cy="2343885"/>
            </a:xfrm>
            <a:custGeom>
              <a:avLst/>
              <a:gdLst/>
              <a:ahLst/>
              <a:cxnLst/>
              <a:rect l="l" t="t" r="r" b="b"/>
              <a:pathLst>
                <a:path w="4418764" h="2343885">
                  <a:moveTo>
                    <a:pt x="18458" y="0"/>
                  </a:moveTo>
                  <a:lnTo>
                    <a:pt x="4400306" y="0"/>
                  </a:lnTo>
                  <a:cubicBezTo>
                    <a:pt x="4410500" y="0"/>
                    <a:pt x="4418764" y="8264"/>
                    <a:pt x="4418764" y="18458"/>
                  </a:cubicBezTo>
                  <a:lnTo>
                    <a:pt x="4418764" y="2325427"/>
                  </a:lnTo>
                  <a:cubicBezTo>
                    <a:pt x="4418764" y="2335621"/>
                    <a:pt x="4410500" y="2343885"/>
                    <a:pt x="4400306" y="2343885"/>
                  </a:cubicBezTo>
                  <a:lnTo>
                    <a:pt x="18458" y="2343885"/>
                  </a:lnTo>
                  <a:cubicBezTo>
                    <a:pt x="8264" y="2343885"/>
                    <a:pt x="0" y="2335621"/>
                    <a:pt x="0" y="2325427"/>
                  </a:cubicBezTo>
                  <a:lnTo>
                    <a:pt x="0" y="18458"/>
                  </a:lnTo>
                  <a:cubicBezTo>
                    <a:pt x="0" y="8264"/>
                    <a:pt x="8264" y="0"/>
                    <a:pt x="18458" y="0"/>
                  </a:cubicBezTo>
                  <a:close/>
                </a:path>
              </a:pathLst>
            </a:custGeom>
            <a:solidFill>
              <a:srgbClr val="665E4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418764" cy="231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06105" y="4123034"/>
            <a:ext cx="13521554" cy="4800061"/>
            <a:chOff x="0" y="0"/>
            <a:chExt cx="3561232" cy="12642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1232" cy="1264214"/>
            </a:xfrm>
            <a:custGeom>
              <a:avLst/>
              <a:gdLst/>
              <a:ahLst/>
              <a:cxnLst/>
              <a:rect l="l" t="t" r="r" b="b"/>
              <a:pathLst>
                <a:path w="3561232" h="1264214">
                  <a:moveTo>
                    <a:pt x="22902" y="0"/>
                  </a:moveTo>
                  <a:lnTo>
                    <a:pt x="3538330" y="0"/>
                  </a:lnTo>
                  <a:cubicBezTo>
                    <a:pt x="3550979" y="0"/>
                    <a:pt x="3561232" y="10254"/>
                    <a:pt x="3561232" y="22902"/>
                  </a:cubicBezTo>
                  <a:lnTo>
                    <a:pt x="3561232" y="1241311"/>
                  </a:lnTo>
                  <a:cubicBezTo>
                    <a:pt x="3561232" y="1253960"/>
                    <a:pt x="3550979" y="1264214"/>
                    <a:pt x="3538330" y="1264214"/>
                  </a:cubicBezTo>
                  <a:lnTo>
                    <a:pt x="22902" y="1264214"/>
                  </a:lnTo>
                  <a:cubicBezTo>
                    <a:pt x="10254" y="1264214"/>
                    <a:pt x="0" y="1253960"/>
                    <a:pt x="0" y="1241311"/>
                  </a:cubicBezTo>
                  <a:lnTo>
                    <a:pt x="0" y="22902"/>
                  </a:lnTo>
                  <a:cubicBezTo>
                    <a:pt x="0" y="10254"/>
                    <a:pt x="10254" y="0"/>
                    <a:pt x="22902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3561232" cy="1235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423421" y="7799020"/>
            <a:ext cx="668646" cy="2270094"/>
          </a:xfrm>
          <a:custGeom>
            <a:avLst/>
            <a:gdLst/>
            <a:ahLst/>
            <a:cxnLst/>
            <a:rect l="l" t="t" r="r" b="b"/>
            <a:pathLst>
              <a:path w="668646" h="2270094">
                <a:moveTo>
                  <a:pt x="0" y="0"/>
                </a:moveTo>
                <a:lnTo>
                  <a:pt x="668645" y="0"/>
                </a:lnTo>
                <a:lnTo>
                  <a:pt x="668645" y="2270094"/>
                </a:lnTo>
                <a:lnTo>
                  <a:pt x="0" y="2270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660342" y="1101706"/>
            <a:ext cx="12967317" cy="2830249"/>
            <a:chOff x="0" y="0"/>
            <a:chExt cx="17289756" cy="377366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63703"/>
              <a:ext cx="17289756" cy="1809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800">
                  <a:solidFill>
                    <a:srgbClr val="D9D9D9"/>
                  </a:solidFill>
                  <a:latin typeface="Now"/>
                  <a:ea typeface="Now"/>
                  <a:cs typeface="Now"/>
                  <a:sym typeface="Now"/>
                </a:rPr>
                <a:t>Sudden drops in temperature or odors can create a chilling atmosphere, making participants uneasy and heightening their sense of the supernatural.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7625"/>
              <a:ext cx="17289756" cy="1811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59"/>
                </a:lnSpc>
              </a:pPr>
              <a:r>
                <a:rPr lang="en-US" sz="4780" b="1">
                  <a:solidFill>
                    <a:srgbClr val="F8F6F4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Unexplained Cold Spots or Odors </a:t>
              </a:r>
            </a:p>
            <a:p>
              <a:pPr marL="0" lvl="0" indent="0" algn="ctr">
                <a:lnSpc>
                  <a:spcPts val="5259"/>
                </a:lnSpc>
              </a:pPr>
              <a:r>
                <a:rPr lang="en-US" sz="4780" b="1">
                  <a:solidFill>
                    <a:srgbClr val="F8F6F4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During Deliverance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447064" y="5143500"/>
            <a:ext cx="12543585" cy="2366718"/>
            <a:chOff x="0" y="0"/>
            <a:chExt cx="16724780" cy="315562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16724780" cy="694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</a:pPr>
              <a:r>
                <a:rPr lang="en-US" sz="3399" b="1">
                  <a:solidFill>
                    <a:srgbClr val="000000"/>
                  </a:solidFill>
                  <a:latin typeface="Now Bold"/>
                  <a:ea typeface="Now Bold"/>
                  <a:cs typeface="Now Bold"/>
                  <a:sym typeface="Now Bold"/>
                </a:rPr>
                <a:t>Sudden Temperature Drops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04896" y="993152"/>
              <a:ext cx="14514988" cy="2162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83"/>
                </a:lnSpc>
              </a:pPr>
              <a:r>
                <a:rPr lang="en-US" sz="3294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Cold spots often appear </a:t>
              </a:r>
              <a:r>
                <a:rPr lang="en-US" sz="3294" b="1">
                  <a:solidFill>
                    <a:srgbClr val="000000"/>
                  </a:solidFill>
                  <a:latin typeface="Now Bold"/>
                  <a:ea typeface="Now Bold"/>
                  <a:cs typeface="Now Bold"/>
                  <a:sym typeface="Now Bold"/>
                </a:rPr>
                <a:t>unexpectedly</a:t>
              </a:r>
              <a:r>
                <a:rPr lang="en-US" sz="3294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, causing those present to feel a draft as if a window were opened.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-485886" y="2762837"/>
            <a:ext cx="2482277" cy="837768"/>
          </a:xfrm>
          <a:custGeom>
            <a:avLst/>
            <a:gdLst/>
            <a:ahLst/>
            <a:cxnLst/>
            <a:rect l="l" t="t" r="r" b="b"/>
            <a:pathLst>
              <a:path w="2482277" h="837768">
                <a:moveTo>
                  <a:pt x="0" y="0"/>
                </a:moveTo>
                <a:lnTo>
                  <a:pt x="2482277" y="0"/>
                </a:lnTo>
                <a:lnTo>
                  <a:pt x="2482277" y="837769"/>
                </a:lnTo>
                <a:lnTo>
                  <a:pt x="0" y="83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0512" y="3324728"/>
            <a:ext cx="14205661" cy="8170282"/>
            <a:chOff x="0" y="0"/>
            <a:chExt cx="3741409" cy="21518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1408" cy="2151844"/>
            </a:xfrm>
            <a:custGeom>
              <a:avLst/>
              <a:gdLst/>
              <a:ahLst/>
              <a:cxnLst/>
              <a:rect l="l" t="t" r="r" b="b"/>
              <a:pathLst>
                <a:path w="3741408" h="2151844">
                  <a:moveTo>
                    <a:pt x="21800" y="0"/>
                  </a:moveTo>
                  <a:lnTo>
                    <a:pt x="3719609" y="0"/>
                  </a:lnTo>
                  <a:cubicBezTo>
                    <a:pt x="3725390" y="0"/>
                    <a:pt x="3730935" y="2297"/>
                    <a:pt x="3735024" y="6385"/>
                  </a:cubicBezTo>
                  <a:cubicBezTo>
                    <a:pt x="3739112" y="10473"/>
                    <a:pt x="3741408" y="16018"/>
                    <a:pt x="3741408" y="21800"/>
                  </a:cubicBezTo>
                  <a:lnTo>
                    <a:pt x="3741408" y="2130044"/>
                  </a:lnTo>
                  <a:cubicBezTo>
                    <a:pt x="3741408" y="2142084"/>
                    <a:pt x="3731649" y="2151844"/>
                    <a:pt x="3719609" y="2151844"/>
                  </a:cubicBezTo>
                  <a:lnTo>
                    <a:pt x="21800" y="2151844"/>
                  </a:lnTo>
                  <a:cubicBezTo>
                    <a:pt x="9760" y="2151844"/>
                    <a:pt x="0" y="2142084"/>
                    <a:pt x="0" y="2130044"/>
                  </a:cubicBezTo>
                  <a:lnTo>
                    <a:pt x="0" y="21800"/>
                  </a:lnTo>
                  <a:cubicBezTo>
                    <a:pt x="0" y="9760"/>
                    <a:pt x="9760" y="0"/>
                    <a:pt x="21800" y="0"/>
                  </a:cubicBezTo>
                  <a:close/>
                </a:path>
              </a:pathLst>
            </a:custGeom>
            <a:solidFill>
              <a:srgbClr val="665E4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3741409" cy="2123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183998">
            <a:off x="1092825" y="5727291"/>
            <a:ext cx="3365155" cy="3365155"/>
          </a:xfrm>
          <a:custGeom>
            <a:avLst/>
            <a:gdLst/>
            <a:ahLst/>
            <a:cxnLst/>
            <a:rect l="l" t="t" r="r" b="b"/>
            <a:pathLst>
              <a:path w="3365155" h="3365155">
                <a:moveTo>
                  <a:pt x="0" y="0"/>
                </a:moveTo>
                <a:lnTo>
                  <a:pt x="3365155" y="0"/>
                </a:lnTo>
                <a:lnTo>
                  <a:pt x="3365155" y="3365155"/>
                </a:lnTo>
                <a:lnTo>
                  <a:pt x="0" y="3365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751564" y="1047750"/>
            <a:ext cx="8707171" cy="8170282"/>
            <a:chOff x="0" y="0"/>
            <a:chExt cx="2293247" cy="21518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3247" cy="2151844"/>
            </a:xfrm>
            <a:custGeom>
              <a:avLst/>
              <a:gdLst/>
              <a:ahLst/>
              <a:cxnLst/>
              <a:rect l="l" t="t" r="r" b="b"/>
              <a:pathLst>
                <a:path w="2293247" h="2151844">
                  <a:moveTo>
                    <a:pt x="35566" y="0"/>
                  </a:moveTo>
                  <a:lnTo>
                    <a:pt x="2257681" y="0"/>
                  </a:lnTo>
                  <a:cubicBezTo>
                    <a:pt x="2267114" y="0"/>
                    <a:pt x="2276160" y="3747"/>
                    <a:pt x="2282830" y="10417"/>
                  </a:cubicBezTo>
                  <a:cubicBezTo>
                    <a:pt x="2289500" y="17087"/>
                    <a:pt x="2293247" y="26133"/>
                    <a:pt x="2293247" y="35566"/>
                  </a:cubicBezTo>
                  <a:lnTo>
                    <a:pt x="2293247" y="2116278"/>
                  </a:lnTo>
                  <a:cubicBezTo>
                    <a:pt x="2293247" y="2135921"/>
                    <a:pt x="2277323" y="2151844"/>
                    <a:pt x="2257681" y="2151844"/>
                  </a:cubicBezTo>
                  <a:lnTo>
                    <a:pt x="35566" y="2151844"/>
                  </a:lnTo>
                  <a:cubicBezTo>
                    <a:pt x="15923" y="2151844"/>
                    <a:pt x="0" y="2135921"/>
                    <a:pt x="0" y="2116278"/>
                  </a:cubicBezTo>
                  <a:lnTo>
                    <a:pt x="0" y="35566"/>
                  </a:lnTo>
                  <a:cubicBezTo>
                    <a:pt x="0" y="15923"/>
                    <a:pt x="15923" y="0"/>
                    <a:pt x="35566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293247" cy="2123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177197" y="470071"/>
            <a:ext cx="1322640" cy="1658483"/>
          </a:xfrm>
          <a:custGeom>
            <a:avLst/>
            <a:gdLst/>
            <a:ahLst/>
            <a:cxnLst/>
            <a:rect l="l" t="t" r="r" b="b"/>
            <a:pathLst>
              <a:path w="1322640" h="1658483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595132">
            <a:off x="1464659" y="2184130"/>
            <a:ext cx="5959385" cy="6309559"/>
            <a:chOff x="0" y="0"/>
            <a:chExt cx="879080" cy="9307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9080" cy="930735"/>
            </a:xfrm>
            <a:custGeom>
              <a:avLst/>
              <a:gdLst/>
              <a:ahLst/>
              <a:cxnLst/>
              <a:rect l="l" t="t" r="r" b="b"/>
              <a:pathLst>
                <a:path w="879080" h="930735">
                  <a:moveTo>
                    <a:pt x="0" y="0"/>
                  </a:moveTo>
                  <a:lnTo>
                    <a:pt x="879080" y="0"/>
                  </a:lnTo>
                  <a:lnTo>
                    <a:pt x="879080" y="930735"/>
                  </a:lnTo>
                  <a:lnTo>
                    <a:pt x="0" y="930735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879080" cy="902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97482">
            <a:off x="1680479" y="2427674"/>
            <a:ext cx="5525801" cy="5820985"/>
            <a:chOff x="0" y="0"/>
            <a:chExt cx="812800" cy="8562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56219"/>
            </a:xfrm>
            <a:custGeom>
              <a:avLst/>
              <a:gdLst/>
              <a:ahLst/>
              <a:cxnLst/>
              <a:rect l="l" t="t" r="r" b="b"/>
              <a:pathLst>
                <a:path w="812800" h="856219">
                  <a:moveTo>
                    <a:pt x="0" y="0"/>
                  </a:moveTo>
                  <a:lnTo>
                    <a:pt x="812800" y="0"/>
                  </a:lnTo>
                  <a:lnTo>
                    <a:pt x="812800" y="856219"/>
                  </a:lnTo>
                  <a:lnTo>
                    <a:pt x="0" y="856219"/>
                  </a:lnTo>
                  <a:close/>
                </a:path>
              </a:pathLst>
            </a:custGeom>
            <a:blipFill>
              <a:blip r:embed="rId6"/>
              <a:stretch>
                <a:fillRect l="-4581" r="-458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 rot="-584762">
            <a:off x="2129181" y="1686599"/>
            <a:ext cx="3423594" cy="883910"/>
          </a:xfrm>
          <a:custGeom>
            <a:avLst/>
            <a:gdLst/>
            <a:ahLst/>
            <a:cxnLst/>
            <a:rect l="l" t="t" r="r" b="b"/>
            <a:pathLst>
              <a:path w="3423594" h="883910">
                <a:moveTo>
                  <a:pt x="0" y="0"/>
                </a:moveTo>
                <a:lnTo>
                  <a:pt x="3423595" y="0"/>
                </a:lnTo>
                <a:lnTo>
                  <a:pt x="3423595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9217851" y="3070070"/>
            <a:ext cx="6959346" cy="4146861"/>
            <a:chOff x="0" y="0"/>
            <a:chExt cx="9279128" cy="552914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57150"/>
              <a:ext cx="9279128" cy="3594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039"/>
                </a:lnSpc>
              </a:pPr>
              <a:r>
                <a:rPr lang="en-US" sz="6399" b="1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Unexpected Focus Spiritual Objects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904224"/>
              <a:ext cx="9279128" cy="1624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75"/>
                </a:lnSpc>
              </a:pPr>
              <a:r>
                <a:rPr lang="en-US" sz="2426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During deliverance sessions, various </a:t>
              </a:r>
              <a:r>
                <a:rPr lang="en-US" sz="2426" b="1">
                  <a:solidFill>
                    <a:srgbClr val="000000"/>
                  </a:solidFill>
                  <a:latin typeface="Now Bold"/>
                  <a:ea typeface="Now Bold"/>
                  <a:cs typeface="Now Bold"/>
                  <a:sym typeface="Now Bold"/>
                </a:rPr>
                <a:t>unexpected items</a:t>
              </a:r>
              <a:r>
                <a:rPr lang="en-US" sz="2426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 may stand out...necklaces, rings, tattoos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73158" y="-775715"/>
            <a:ext cx="2490572" cy="3407499"/>
          </a:xfrm>
          <a:custGeom>
            <a:avLst/>
            <a:gdLst/>
            <a:ahLst/>
            <a:cxnLst/>
            <a:rect l="l" t="t" r="r" b="b"/>
            <a:pathLst>
              <a:path w="2490572" h="3407499">
                <a:moveTo>
                  <a:pt x="0" y="0"/>
                </a:moveTo>
                <a:lnTo>
                  <a:pt x="2490572" y="0"/>
                </a:lnTo>
                <a:lnTo>
                  <a:pt x="2490572" y="3407499"/>
                </a:lnTo>
                <a:lnTo>
                  <a:pt x="0" y="340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90282" y="693781"/>
            <a:ext cx="16777495" cy="8899439"/>
            <a:chOff x="0" y="0"/>
            <a:chExt cx="4418764" cy="23438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8764" cy="2343885"/>
            </a:xfrm>
            <a:custGeom>
              <a:avLst/>
              <a:gdLst/>
              <a:ahLst/>
              <a:cxnLst/>
              <a:rect l="l" t="t" r="r" b="b"/>
              <a:pathLst>
                <a:path w="4418764" h="2343885">
                  <a:moveTo>
                    <a:pt x="18458" y="0"/>
                  </a:moveTo>
                  <a:lnTo>
                    <a:pt x="4400306" y="0"/>
                  </a:lnTo>
                  <a:cubicBezTo>
                    <a:pt x="4410500" y="0"/>
                    <a:pt x="4418764" y="8264"/>
                    <a:pt x="4418764" y="18458"/>
                  </a:cubicBezTo>
                  <a:lnTo>
                    <a:pt x="4418764" y="2325427"/>
                  </a:lnTo>
                  <a:cubicBezTo>
                    <a:pt x="4418764" y="2335621"/>
                    <a:pt x="4410500" y="2343885"/>
                    <a:pt x="4400306" y="2343885"/>
                  </a:cubicBezTo>
                  <a:lnTo>
                    <a:pt x="18458" y="2343885"/>
                  </a:lnTo>
                  <a:cubicBezTo>
                    <a:pt x="8264" y="2343885"/>
                    <a:pt x="0" y="2335621"/>
                    <a:pt x="0" y="2325427"/>
                  </a:cubicBezTo>
                  <a:lnTo>
                    <a:pt x="0" y="18458"/>
                  </a:lnTo>
                  <a:cubicBezTo>
                    <a:pt x="0" y="8264"/>
                    <a:pt x="8264" y="0"/>
                    <a:pt x="18458" y="0"/>
                  </a:cubicBezTo>
                  <a:close/>
                </a:path>
              </a:pathLst>
            </a:custGeom>
            <a:solidFill>
              <a:srgbClr val="665E4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418764" cy="231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423421" y="7799020"/>
            <a:ext cx="668646" cy="2270094"/>
          </a:xfrm>
          <a:custGeom>
            <a:avLst/>
            <a:gdLst/>
            <a:ahLst/>
            <a:cxnLst/>
            <a:rect l="l" t="t" r="r" b="b"/>
            <a:pathLst>
              <a:path w="668646" h="2270094">
                <a:moveTo>
                  <a:pt x="0" y="0"/>
                </a:moveTo>
                <a:lnTo>
                  <a:pt x="668645" y="0"/>
                </a:lnTo>
                <a:lnTo>
                  <a:pt x="668645" y="2270094"/>
                </a:lnTo>
                <a:lnTo>
                  <a:pt x="0" y="2270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660342" y="4229001"/>
            <a:ext cx="12967317" cy="2657262"/>
            <a:chOff x="0" y="0"/>
            <a:chExt cx="17289756" cy="3543016"/>
          </a:xfrm>
        </p:grpSpPr>
        <p:sp>
          <p:nvSpPr>
            <p:cNvPr id="8" name="TextBox 8"/>
            <p:cNvSpPr txBox="1"/>
            <p:nvPr/>
          </p:nvSpPr>
          <p:spPr>
            <a:xfrm>
              <a:off x="0" y="2415468"/>
              <a:ext cx="17289756" cy="1127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80"/>
                </a:lnSpc>
              </a:pPr>
              <a:r>
                <a:rPr lang="en-US" sz="2600" b="1">
                  <a:solidFill>
                    <a:srgbClr val="D9D9D9"/>
                  </a:solidFill>
                  <a:latin typeface="Now Bold"/>
                  <a:ea typeface="Now Bold"/>
                  <a:cs typeface="Now Bold"/>
                  <a:sym typeface="Now Bold"/>
                </a:rPr>
                <a:t>We appreciate your participation in our presentation about the 7 Weird Things You Could See in a deliverance session.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17289756" cy="2253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555"/>
                </a:lnSpc>
              </a:pPr>
              <a:r>
                <a:rPr lang="en-US" sz="5959" b="1">
                  <a:solidFill>
                    <a:srgbClr val="F8F6F4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Thank You for Joining Our August 2025 Driven Network Online class!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-485886" y="2762837"/>
            <a:ext cx="2482277" cy="837768"/>
          </a:xfrm>
          <a:custGeom>
            <a:avLst/>
            <a:gdLst/>
            <a:ahLst/>
            <a:cxnLst/>
            <a:rect l="l" t="t" r="r" b="b"/>
            <a:pathLst>
              <a:path w="2482277" h="837768">
                <a:moveTo>
                  <a:pt x="0" y="0"/>
                </a:moveTo>
                <a:lnTo>
                  <a:pt x="2482277" y="0"/>
                </a:lnTo>
                <a:lnTo>
                  <a:pt x="2482277" y="837769"/>
                </a:lnTo>
                <a:lnTo>
                  <a:pt x="0" y="83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5651">
            <a:off x="-374163" y="7063110"/>
            <a:ext cx="3363430" cy="4223485"/>
          </a:xfrm>
          <a:custGeom>
            <a:avLst/>
            <a:gdLst/>
            <a:ahLst/>
            <a:cxnLst/>
            <a:rect l="l" t="t" r="r" b="b"/>
            <a:pathLst>
              <a:path w="3363430" h="4223485">
                <a:moveTo>
                  <a:pt x="0" y="0"/>
                </a:moveTo>
                <a:lnTo>
                  <a:pt x="3363430" y="0"/>
                </a:lnTo>
                <a:lnTo>
                  <a:pt x="3363430" y="4223485"/>
                </a:lnTo>
                <a:lnTo>
                  <a:pt x="0" y="4223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63469">
            <a:off x="699475" y="1619083"/>
            <a:ext cx="16255606" cy="7982552"/>
            <a:chOff x="0" y="0"/>
            <a:chExt cx="4281312" cy="21024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1312" cy="2102401"/>
            </a:xfrm>
            <a:custGeom>
              <a:avLst/>
              <a:gdLst/>
              <a:ahLst/>
              <a:cxnLst/>
              <a:rect l="l" t="t" r="r" b="b"/>
              <a:pathLst>
                <a:path w="4281312" h="2102401">
                  <a:moveTo>
                    <a:pt x="0" y="0"/>
                  </a:moveTo>
                  <a:lnTo>
                    <a:pt x="4281312" y="0"/>
                  </a:lnTo>
                  <a:lnTo>
                    <a:pt x="4281312" y="2102401"/>
                  </a:lnTo>
                  <a:lnTo>
                    <a:pt x="0" y="2102401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281312" cy="2073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799252">
            <a:off x="-648845" y="-154798"/>
            <a:ext cx="3658709" cy="1234814"/>
          </a:xfrm>
          <a:custGeom>
            <a:avLst/>
            <a:gdLst/>
            <a:ahLst/>
            <a:cxnLst/>
            <a:rect l="l" t="t" r="r" b="b"/>
            <a:pathLst>
              <a:path w="3658709" h="1234814">
                <a:moveTo>
                  <a:pt x="0" y="0"/>
                </a:moveTo>
                <a:lnTo>
                  <a:pt x="3658709" y="0"/>
                </a:lnTo>
                <a:lnTo>
                  <a:pt x="3658709" y="1234814"/>
                </a:lnTo>
                <a:lnTo>
                  <a:pt x="0" y="12348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16278">
            <a:off x="10442914" y="8763903"/>
            <a:ext cx="3829835" cy="988794"/>
          </a:xfrm>
          <a:custGeom>
            <a:avLst/>
            <a:gdLst/>
            <a:ahLst/>
            <a:cxnLst/>
            <a:rect l="l" t="t" r="r" b="b"/>
            <a:pathLst>
              <a:path w="3829835" h="988794">
                <a:moveTo>
                  <a:pt x="0" y="0"/>
                </a:moveTo>
                <a:lnTo>
                  <a:pt x="3829835" y="0"/>
                </a:lnTo>
                <a:lnTo>
                  <a:pt x="3829835" y="988794"/>
                </a:lnTo>
                <a:lnTo>
                  <a:pt x="0" y="988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450879">
            <a:off x="16607390" y="1094854"/>
            <a:ext cx="839984" cy="1957590"/>
          </a:xfrm>
          <a:custGeom>
            <a:avLst/>
            <a:gdLst/>
            <a:ahLst/>
            <a:cxnLst/>
            <a:rect l="l" t="t" r="r" b="b"/>
            <a:pathLst>
              <a:path w="839984" h="1957590">
                <a:moveTo>
                  <a:pt x="0" y="0"/>
                </a:moveTo>
                <a:lnTo>
                  <a:pt x="839984" y="0"/>
                </a:lnTo>
                <a:lnTo>
                  <a:pt x="839984" y="1957590"/>
                </a:lnTo>
                <a:lnTo>
                  <a:pt x="0" y="19575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26102" y="2302249"/>
            <a:ext cx="15870712" cy="1691443"/>
            <a:chOff x="0" y="0"/>
            <a:chExt cx="21160950" cy="225525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33350"/>
              <a:ext cx="21160950" cy="139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500"/>
                </a:lnSpc>
              </a:pPr>
              <a:r>
                <a:rPr lang="en-US" sz="7500" b="1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7 Things Weird  Things Recap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98032"/>
              <a:ext cx="19871248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329893">
            <a:off x="2083007" y="1027757"/>
            <a:ext cx="3423594" cy="883910"/>
          </a:xfrm>
          <a:custGeom>
            <a:avLst/>
            <a:gdLst/>
            <a:ahLst/>
            <a:cxnLst/>
            <a:rect l="l" t="t" r="r" b="b"/>
            <a:pathLst>
              <a:path w="3423594" h="883910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526102" y="4022267"/>
            <a:ext cx="15035380" cy="393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4399"/>
              </a:lnSpc>
              <a:buAutoNum type="arabicPeriod"/>
            </a:pPr>
            <a:r>
              <a:rPr lang="en-US" sz="3999" b="1">
                <a:solidFill>
                  <a:srgbClr val="373022"/>
                </a:solidFill>
                <a:latin typeface="Now Bold"/>
                <a:ea typeface="Now Bold"/>
                <a:cs typeface="Now Bold"/>
                <a:sym typeface="Now Bold"/>
              </a:rPr>
              <a:t>QUICK STARTLING MOVES</a:t>
            </a:r>
          </a:p>
          <a:p>
            <a:pPr marL="863599" lvl="1" indent="-431800" algn="just">
              <a:lnSpc>
                <a:spcPts val="4399"/>
              </a:lnSpc>
              <a:buAutoNum type="arabicPeriod"/>
            </a:pPr>
            <a:r>
              <a:rPr lang="en-US" sz="3999" b="1">
                <a:solidFill>
                  <a:srgbClr val="373022"/>
                </a:solidFill>
                <a:latin typeface="Now Bold"/>
                <a:ea typeface="Now Bold"/>
                <a:cs typeface="Now Bold"/>
                <a:sym typeface="Now Bold"/>
              </a:rPr>
              <a:t>THROWING UP SIGNS - DRAWING SYMBOLS</a:t>
            </a:r>
          </a:p>
          <a:p>
            <a:pPr marL="863599" lvl="1" indent="-431800" algn="just">
              <a:lnSpc>
                <a:spcPts val="4399"/>
              </a:lnSpc>
              <a:buAutoNum type="arabicPeriod"/>
            </a:pPr>
            <a:r>
              <a:rPr lang="en-US" sz="3999" b="1">
                <a:solidFill>
                  <a:srgbClr val="373022"/>
                </a:solidFill>
                <a:latin typeface="Now Bold"/>
                <a:ea typeface="Now Bold"/>
                <a:cs typeface="Now Bold"/>
                <a:sym typeface="Now Bold"/>
              </a:rPr>
              <a:t>UNUSUAL MANIFESTATIONS</a:t>
            </a:r>
          </a:p>
          <a:p>
            <a:pPr marL="863599" lvl="1" indent="-431800" algn="just">
              <a:lnSpc>
                <a:spcPts val="4399"/>
              </a:lnSpc>
              <a:buAutoNum type="arabicPeriod"/>
            </a:pPr>
            <a:r>
              <a:rPr lang="en-US" sz="3999" b="1">
                <a:solidFill>
                  <a:srgbClr val="373022"/>
                </a:solidFill>
                <a:latin typeface="Now Bold"/>
                <a:ea typeface="Now Bold"/>
                <a:cs typeface="Now Bold"/>
                <a:sym typeface="Now Bold"/>
              </a:rPr>
              <a:t>CHANGES IN VOICE, CHANTING</a:t>
            </a:r>
          </a:p>
          <a:p>
            <a:pPr marL="863599" lvl="1" indent="-431800" algn="just">
              <a:lnSpc>
                <a:spcPts val="4399"/>
              </a:lnSpc>
              <a:spcBef>
                <a:spcPct val="0"/>
              </a:spcBef>
              <a:buAutoNum type="arabicPeriod"/>
            </a:pPr>
            <a:r>
              <a:rPr lang="en-US" sz="3999" b="1">
                <a:solidFill>
                  <a:srgbClr val="373022"/>
                </a:solidFill>
                <a:latin typeface="Now Bold"/>
                <a:ea typeface="Now Bold"/>
                <a:cs typeface="Now Bold"/>
                <a:sym typeface="Now Bold"/>
              </a:rPr>
              <a:t>SUDDENLY ASLEEP</a:t>
            </a:r>
          </a:p>
          <a:p>
            <a:pPr marL="863599" lvl="1" indent="-431800" algn="just">
              <a:lnSpc>
                <a:spcPts val="4399"/>
              </a:lnSpc>
              <a:spcBef>
                <a:spcPct val="0"/>
              </a:spcBef>
              <a:buAutoNum type="arabicPeriod"/>
            </a:pPr>
            <a:r>
              <a:rPr lang="en-US" sz="3999" b="1">
                <a:solidFill>
                  <a:srgbClr val="373022"/>
                </a:solidFill>
                <a:latin typeface="Now Bold"/>
                <a:ea typeface="Now Bold"/>
                <a:cs typeface="Now Bold"/>
                <a:sym typeface="Now Bold"/>
              </a:rPr>
              <a:t>COLDNESS</a:t>
            </a:r>
          </a:p>
          <a:p>
            <a:pPr marL="863599" lvl="1" indent="-431800" algn="just">
              <a:lnSpc>
                <a:spcPts val="4399"/>
              </a:lnSpc>
              <a:spcBef>
                <a:spcPct val="0"/>
              </a:spcBef>
              <a:buAutoNum type="arabicPeriod"/>
            </a:pPr>
            <a:r>
              <a:rPr lang="en-US" sz="3999" b="1">
                <a:solidFill>
                  <a:srgbClr val="373022"/>
                </a:solidFill>
                <a:latin typeface="Now Bold"/>
                <a:ea typeface="Now Bold"/>
                <a:cs typeface="Now Bold"/>
                <a:sym typeface="Now Bold"/>
              </a:rPr>
              <a:t>UNEXPECTED FOCUS ON SPIRITUAL OBJECTS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89305">
            <a:off x="16825028" y="1429891"/>
            <a:ext cx="3870256" cy="2322153"/>
          </a:xfrm>
          <a:custGeom>
            <a:avLst/>
            <a:gdLst/>
            <a:ahLst/>
            <a:cxnLst/>
            <a:rect l="l" t="t" r="r" b="b"/>
            <a:pathLst>
              <a:path w="3870256" h="2322153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640080" y="5143500"/>
            <a:ext cx="2482277" cy="837768"/>
          </a:xfrm>
          <a:custGeom>
            <a:avLst/>
            <a:gdLst/>
            <a:ahLst/>
            <a:cxnLst/>
            <a:rect l="l" t="t" r="r" b="b"/>
            <a:pathLst>
              <a:path w="2482277" h="837768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935705">
            <a:off x="17055529" y="-597206"/>
            <a:ext cx="2818696" cy="3539458"/>
          </a:xfrm>
          <a:custGeom>
            <a:avLst/>
            <a:gdLst/>
            <a:ahLst/>
            <a:cxnLst/>
            <a:rect l="l" t="t" r="r" b="b"/>
            <a:pathLst>
              <a:path w="2818696" h="3539458">
                <a:moveTo>
                  <a:pt x="0" y="0"/>
                </a:moveTo>
                <a:lnTo>
                  <a:pt x="2818696" y="0"/>
                </a:lnTo>
                <a:lnTo>
                  <a:pt x="2818696" y="3539458"/>
                </a:lnTo>
                <a:lnTo>
                  <a:pt x="0" y="3539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82823">
            <a:off x="15367039" y="7622175"/>
            <a:ext cx="3163993" cy="4328846"/>
          </a:xfrm>
          <a:custGeom>
            <a:avLst/>
            <a:gdLst/>
            <a:ahLst/>
            <a:cxnLst/>
            <a:rect l="l" t="t" r="r" b="b"/>
            <a:pathLst>
              <a:path w="3163993" h="4328846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00365" y="8485864"/>
            <a:ext cx="5251977" cy="4759605"/>
          </a:xfrm>
          <a:custGeom>
            <a:avLst/>
            <a:gdLst/>
            <a:ahLst/>
            <a:cxnLst/>
            <a:rect l="l" t="t" r="r" b="b"/>
            <a:pathLst>
              <a:path w="5251977" h="4759605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05154" y="2485345"/>
            <a:ext cx="7292917" cy="7301253"/>
            <a:chOff x="0" y="0"/>
            <a:chExt cx="1742040" cy="17440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2041" cy="1744032"/>
            </a:xfrm>
            <a:custGeom>
              <a:avLst/>
              <a:gdLst/>
              <a:ahLst/>
              <a:cxnLst/>
              <a:rect l="l" t="t" r="r" b="b"/>
              <a:pathLst>
                <a:path w="1742041" h="1744032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1731293"/>
                  </a:lnTo>
                  <a:cubicBezTo>
                    <a:pt x="1742041" y="1738329"/>
                    <a:pt x="1736337" y="1744032"/>
                    <a:pt x="1729302" y="1744032"/>
                  </a:cubicBezTo>
                  <a:lnTo>
                    <a:pt x="12739" y="1744032"/>
                  </a:lnTo>
                  <a:cubicBezTo>
                    <a:pt x="5703" y="1744032"/>
                    <a:pt x="0" y="1738329"/>
                    <a:pt x="0" y="1731293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1742040" cy="186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852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60054" y="7596340"/>
            <a:ext cx="668646" cy="2270094"/>
          </a:xfrm>
          <a:custGeom>
            <a:avLst/>
            <a:gdLst/>
            <a:ahLst/>
            <a:cxnLst/>
            <a:rect l="l" t="t" r="r" b="b"/>
            <a:pathLst>
              <a:path w="668646" h="2270094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73341">
            <a:off x="-1064377" y="427372"/>
            <a:ext cx="3423594" cy="883910"/>
          </a:xfrm>
          <a:custGeom>
            <a:avLst/>
            <a:gdLst/>
            <a:ahLst/>
            <a:cxnLst/>
            <a:rect l="l" t="t" r="r" b="b"/>
            <a:pathLst>
              <a:path w="3423594" h="883910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125624" y="2745314"/>
            <a:ext cx="5240561" cy="6781315"/>
          </a:xfrm>
          <a:custGeom>
            <a:avLst/>
            <a:gdLst/>
            <a:ahLst/>
            <a:cxnLst/>
            <a:rect l="l" t="t" r="r" b="b"/>
            <a:pathLst>
              <a:path w="5240561" h="6781315">
                <a:moveTo>
                  <a:pt x="0" y="0"/>
                </a:moveTo>
                <a:lnTo>
                  <a:pt x="5240560" y="0"/>
                </a:lnTo>
                <a:lnTo>
                  <a:pt x="5240560" y="6781315"/>
                </a:lnTo>
                <a:lnTo>
                  <a:pt x="0" y="67813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851026" y="4560862"/>
            <a:ext cx="6353727" cy="198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7"/>
              </a:lnSpc>
            </a:pPr>
            <a:r>
              <a:rPr lang="en-US" sz="6399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Soft Cover Study &amp; Kindle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68001" y="1162916"/>
            <a:ext cx="14036752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9"/>
              </a:lnSpc>
            </a:pPr>
            <a:r>
              <a:rPr lang="en-US" sz="6399" b="1">
                <a:solidFill>
                  <a:srgbClr val="F8F6F4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A Study Guide Resource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89305">
            <a:off x="16825028" y="1429891"/>
            <a:ext cx="3870256" cy="2322153"/>
          </a:xfrm>
          <a:custGeom>
            <a:avLst/>
            <a:gdLst/>
            <a:ahLst/>
            <a:cxnLst/>
            <a:rect l="l" t="t" r="r" b="b"/>
            <a:pathLst>
              <a:path w="3870256" h="2322153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640080" y="5143500"/>
            <a:ext cx="2482277" cy="837768"/>
          </a:xfrm>
          <a:custGeom>
            <a:avLst/>
            <a:gdLst/>
            <a:ahLst/>
            <a:cxnLst/>
            <a:rect l="l" t="t" r="r" b="b"/>
            <a:pathLst>
              <a:path w="2482277" h="837768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935705">
            <a:off x="17055529" y="-597206"/>
            <a:ext cx="2818696" cy="3539458"/>
          </a:xfrm>
          <a:custGeom>
            <a:avLst/>
            <a:gdLst/>
            <a:ahLst/>
            <a:cxnLst/>
            <a:rect l="l" t="t" r="r" b="b"/>
            <a:pathLst>
              <a:path w="2818696" h="3539458">
                <a:moveTo>
                  <a:pt x="0" y="0"/>
                </a:moveTo>
                <a:lnTo>
                  <a:pt x="2818696" y="0"/>
                </a:lnTo>
                <a:lnTo>
                  <a:pt x="2818696" y="3539458"/>
                </a:lnTo>
                <a:lnTo>
                  <a:pt x="0" y="3539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82823">
            <a:off x="15367039" y="7622175"/>
            <a:ext cx="3163993" cy="4328846"/>
          </a:xfrm>
          <a:custGeom>
            <a:avLst/>
            <a:gdLst/>
            <a:ahLst/>
            <a:cxnLst/>
            <a:rect l="l" t="t" r="r" b="b"/>
            <a:pathLst>
              <a:path w="3163993" h="4328846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00365" y="8485864"/>
            <a:ext cx="5251977" cy="4759605"/>
          </a:xfrm>
          <a:custGeom>
            <a:avLst/>
            <a:gdLst/>
            <a:ahLst/>
            <a:cxnLst/>
            <a:rect l="l" t="t" r="r" b="b"/>
            <a:pathLst>
              <a:path w="5251977" h="4759605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60054" y="7596340"/>
            <a:ext cx="668646" cy="2270094"/>
          </a:xfrm>
          <a:custGeom>
            <a:avLst/>
            <a:gdLst/>
            <a:ahLst/>
            <a:cxnLst/>
            <a:rect l="l" t="t" r="r" b="b"/>
            <a:pathLst>
              <a:path w="668646" h="2270094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73341">
            <a:off x="-1064377" y="427372"/>
            <a:ext cx="3423594" cy="883910"/>
          </a:xfrm>
          <a:custGeom>
            <a:avLst/>
            <a:gdLst/>
            <a:ahLst/>
            <a:cxnLst/>
            <a:rect l="l" t="t" r="r" b="b"/>
            <a:pathLst>
              <a:path w="3423594" h="883910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408833" y="2428658"/>
            <a:ext cx="13457222" cy="7569687"/>
          </a:xfrm>
          <a:custGeom>
            <a:avLst/>
            <a:gdLst/>
            <a:ahLst/>
            <a:cxnLst/>
            <a:rect l="l" t="t" r="r" b="b"/>
            <a:pathLst>
              <a:path w="13457222" h="7569687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168001" y="483728"/>
            <a:ext cx="14036752" cy="179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9"/>
              </a:lnSpc>
            </a:pPr>
            <a:r>
              <a:rPr lang="en-US" sz="6399" b="1">
                <a:solidFill>
                  <a:srgbClr val="F8F6F4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Coming Live 8/15. Available for purchase later.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89305">
            <a:off x="16825028" y="1429891"/>
            <a:ext cx="3870256" cy="2322153"/>
          </a:xfrm>
          <a:custGeom>
            <a:avLst/>
            <a:gdLst/>
            <a:ahLst/>
            <a:cxnLst/>
            <a:rect l="l" t="t" r="r" b="b"/>
            <a:pathLst>
              <a:path w="3870256" h="2322153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640080" y="5143500"/>
            <a:ext cx="2482277" cy="837768"/>
          </a:xfrm>
          <a:custGeom>
            <a:avLst/>
            <a:gdLst/>
            <a:ahLst/>
            <a:cxnLst/>
            <a:rect l="l" t="t" r="r" b="b"/>
            <a:pathLst>
              <a:path w="2482277" h="837768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935705">
            <a:off x="17055529" y="-597206"/>
            <a:ext cx="2818696" cy="3539458"/>
          </a:xfrm>
          <a:custGeom>
            <a:avLst/>
            <a:gdLst/>
            <a:ahLst/>
            <a:cxnLst/>
            <a:rect l="l" t="t" r="r" b="b"/>
            <a:pathLst>
              <a:path w="2818696" h="3539458">
                <a:moveTo>
                  <a:pt x="0" y="0"/>
                </a:moveTo>
                <a:lnTo>
                  <a:pt x="2818696" y="0"/>
                </a:lnTo>
                <a:lnTo>
                  <a:pt x="2818696" y="3539458"/>
                </a:lnTo>
                <a:lnTo>
                  <a:pt x="0" y="3539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82823">
            <a:off x="15367039" y="7622175"/>
            <a:ext cx="3163993" cy="4328846"/>
          </a:xfrm>
          <a:custGeom>
            <a:avLst/>
            <a:gdLst/>
            <a:ahLst/>
            <a:cxnLst/>
            <a:rect l="l" t="t" r="r" b="b"/>
            <a:pathLst>
              <a:path w="3163993" h="4328846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00365" y="8485864"/>
            <a:ext cx="5251977" cy="4759605"/>
          </a:xfrm>
          <a:custGeom>
            <a:avLst/>
            <a:gdLst/>
            <a:ahLst/>
            <a:cxnLst/>
            <a:rect l="l" t="t" r="r" b="b"/>
            <a:pathLst>
              <a:path w="5251977" h="4759605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270180" y="3700708"/>
            <a:ext cx="7292917" cy="2558973"/>
            <a:chOff x="0" y="0"/>
            <a:chExt cx="1742040" cy="6112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2041" cy="611255"/>
            </a:xfrm>
            <a:custGeom>
              <a:avLst/>
              <a:gdLst/>
              <a:ahLst/>
              <a:cxnLst/>
              <a:rect l="l" t="t" r="r" b="b"/>
              <a:pathLst>
                <a:path w="1742041" h="611255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598517"/>
                  </a:lnTo>
                  <a:cubicBezTo>
                    <a:pt x="1742041" y="605552"/>
                    <a:pt x="1736337" y="611255"/>
                    <a:pt x="1729302" y="611255"/>
                  </a:cubicBezTo>
                  <a:lnTo>
                    <a:pt x="12739" y="611255"/>
                  </a:lnTo>
                  <a:cubicBezTo>
                    <a:pt x="5703" y="611255"/>
                    <a:pt x="0" y="605552"/>
                    <a:pt x="0" y="598517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1742040" cy="735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85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4903" y="3700708"/>
            <a:ext cx="7292917" cy="2558973"/>
            <a:chOff x="0" y="0"/>
            <a:chExt cx="1742040" cy="6112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2041" cy="611255"/>
            </a:xfrm>
            <a:custGeom>
              <a:avLst/>
              <a:gdLst/>
              <a:ahLst/>
              <a:cxnLst/>
              <a:rect l="l" t="t" r="r" b="b"/>
              <a:pathLst>
                <a:path w="1742041" h="611255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598517"/>
                  </a:lnTo>
                  <a:cubicBezTo>
                    <a:pt x="1742041" y="605552"/>
                    <a:pt x="1736337" y="611255"/>
                    <a:pt x="1729302" y="611255"/>
                  </a:cubicBezTo>
                  <a:lnTo>
                    <a:pt x="12739" y="611255"/>
                  </a:lnTo>
                  <a:cubicBezTo>
                    <a:pt x="5703" y="611255"/>
                    <a:pt x="0" y="605552"/>
                    <a:pt x="0" y="598517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742040" cy="735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85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39775" y="4554945"/>
            <a:ext cx="6353727" cy="831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3"/>
              </a:lnSpc>
            </a:pPr>
            <a:r>
              <a:rPr lang="en-US" sz="26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Quick yells, or </a:t>
            </a:r>
            <a:r>
              <a:rPr lang="en-US" sz="2658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fast movements</a:t>
            </a:r>
            <a:r>
              <a:rPr lang="en-US" sz="26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can startle and disrupt. Hand movements.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94498" y="4554945"/>
            <a:ext cx="6353727" cy="831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3"/>
              </a:lnSpc>
            </a:pPr>
            <a:r>
              <a:rPr lang="en-US" sz="26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May experience sudden, </a:t>
            </a:r>
            <a:r>
              <a:rPr lang="en-US" sz="2658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intense emotional outbursts.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270180" y="6436683"/>
            <a:ext cx="7292917" cy="2558973"/>
            <a:chOff x="0" y="0"/>
            <a:chExt cx="1742040" cy="6112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42041" cy="611255"/>
            </a:xfrm>
            <a:custGeom>
              <a:avLst/>
              <a:gdLst/>
              <a:ahLst/>
              <a:cxnLst/>
              <a:rect l="l" t="t" r="r" b="b"/>
              <a:pathLst>
                <a:path w="1742041" h="611255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598517"/>
                  </a:lnTo>
                  <a:cubicBezTo>
                    <a:pt x="1742041" y="605552"/>
                    <a:pt x="1736337" y="611255"/>
                    <a:pt x="1729302" y="611255"/>
                  </a:cubicBezTo>
                  <a:lnTo>
                    <a:pt x="12739" y="611255"/>
                  </a:lnTo>
                  <a:cubicBezTo>
                    <a:pt x="5703" y="611255"/>
                    <a:pt x="0" y="605552"/>
                    <a:pt x="0" y="598517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23825"/>
              <a:ext cx="1742040" cy="735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85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24903" y="6436683"/>
            <a:ext cx="7292917" cy="2558973"/>
            <a:chOff x="0" y="0"/>
            <a:chExt cx="1742040" cy="6112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42041" cy="611255"/>
            </a:xfrm>
            <a:custGeom>
              <a:avLst/>
              <a:gdLst/>
              <a:ahLst/>
              <a:cxnLst/>
              <a:rect l="l" t="t" r="r" b="b"/>
              <a:pathLst>
                <a:path w="1742041" h="611255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598517"/>
                  </a:lnTo>
                  <a:cubicBezTo>
                    <a:pt x="1742041" y="605552"/>
                    <a:pt x="1736337" y="611255"/>
                    <a:pt x="1729302" y="611255"/>
                  </a:cubicBezTo>
                  <a:lnTo>
                    <a:pt x="12739" y="611255"/>
                  </a:lnTo>
                  <a:cubicBezTo>
                    <a:pt x="5703" y="611255"/>
                    <a:pt x="0" y="605552"/>
                    <a:pt x="0" y="598517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23825"/>
              <a:ext cx="1742040" cy="735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852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739775" y="7501830"/>
            <a:ext cx="6353727" cy="42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3"/>
              </a:lnSpc>
            </a:pPr>
            <a:r>
              <a:rPr lang="en-US" sz="26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Suddenly gotta go. </a:t>
            </a:r>
            <a:r>
              <a:rPr lang="en-US" sz="2658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Unsettled</a:t>
            </a:r>
            <a:r>
              <a:rPr lang="en-US" sz="26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94498" y="7092255"/>
            <a:ext cx="6353727" cy="1241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3"/>
              </a:lnSpc>
            </a:pPr>
            <a:r>
              <a:rPr lang="en-US" sz="26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Others may exhibit physical movements or </a:t>
            </a:r>
            <a:r>
              <a:rPr lang="en-US" sz="2658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uncontrollable laughter</a:t>
            </a:r>
            <a:r>
              <a:rPr lang="en-US" sz="26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surprising everyone involved.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25624" y="926477"/>
            <a:ext cx="14036752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9"/>
              </a:lnSpc>
            </a:pPr>
            <a:r>
              <a:rPr lang="en-US" sz="6399" b="1">
                <a:solidFill>
                  <a:srgbClr val="F8F6F4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Quick Startling Moves</a:t>
            </a:r>
          </a:p>
        </p:txBody>
      </p:sp>
      <p:sp>
        <p:nvSpPr>
          <p:cNvPr id="24" name="Freeform 24"/>
          <p:cNvSpPr/>
          <p:nvPr/>
        </p:nvSpPr>
        <p:spPr>
          <a:xfrm>
            <a:off x="360054" y="7596340"/>
            <a:ext cx="668646" cy="2270094"/>
          </a:xfrm>
          <a:custGeom>
            <a:avLst/>
            <a:gdLst/>
            <a:ahLst/>
            <a:cxnLst/>
            <a:rect l="l" t="t" r="r" b="b"/>
            <a:pathLst>
              <a:path w="668646" h="2270094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573341">
            <a:off x="-1064377" y="427372"/>
            <a:ext cx="3423594" cy="883910"/>
          </a:xfrm>
          <a:custGeom>
            <a:avLst/>
            <a:gdLst/>
            <a:ahLst/>
            <a:cxnLst/>
            <a:rect l="l" t="t" r="r" b="b"/>
            <a:pathLst>
              <a:path w="3423594" h="883910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2717681" y="1875718"/>
            <a:ext cx="12015813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F8F6F4"/>
                </a:solidFill>
                <a:latin typeface="Roboto"/>
                <a:ea typeface="Roboto"/>
                <a:cs typeface="Roboto"/>
                <a:sym typeface="Roboto"/>
                <a:hlinkClick r:id="rId16" tooltip="https://www.biblegateway.com/passage/?search=Luke%209%3A39&amp;version=NKJV"/>
              </a:rPr>
              <a:t>L</a:t>
            </a:r>
            <a:r>
              <a:rPr lang="en-US" sz="2400" u="sng">
                <a:solidFill>
                  <a:srgbClr val="F8F6F4"/>
                </a:solidFill>
                <a:latin typeface="Roboto"/>
                <a:ea typeface="Roboto"/>
                <a:cs typeface="Roboto"/>
                <a:sym typeface="Roboto"/>
                <a:hlinkClick r:id="rId16" tooltip="https://www.biblegateway.com/passage/?search=Luke%209%3A39&amp;version=NKJV"/>
              </a:rPr>
              <a:t>uke 9:39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8F6F4"/>
                </a:solidFill>
                <a:latin typeface="Roboto"/>
                <a:ea typeface="Roboto"/>
                <a:cs typeface="Roboto"/>
                <a:sym typeface="Roboto"/>
              </a:rPr>
              <a:t>And behold, a spirit seizes him, and he suddenly cries out; it convulses him so that he foams at the mouth; and it departs from him with great difficulty, bruising him.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F8F6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982" y="765105"/>
            <a:ext cx="7965984" cy="8756789"/>
            <a:chOff x="0" y="0"/>
            <a:chExt cx="2098037" cy="2306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8037" cy="2306315"/>
            </a:xfrm>
            <a:custGeom>
              <a:avLst/>
              <a:gdLst/>
              <a:ahLst/>
              <a:cxnLst/>
              <a:rect l="l" t="t" r="r" b="b"/>
              <a:pathLst>
                <a:path w="2098037" h="2306315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196393">
            <a:off x="14300772" y="2022843"/>
            <a:ext cx="3586254" cy="4906567"/>
          </a:xfrm>
          <a:custGeom>
            <a:avLst/>
            <a:gdLst/>
            <a:ahLst/>
            <a:cxnLst/>
            <a:rect l="l" t="t" r="r" b="b"/>
            <a:pathLst>
              <a:path w="3586254" h="4906567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949409" y="1126211"/>
            <a:ext cx="10080112" cy="5936840"/>
            <a:chOff x="0" y="0"/>
            <a:chExt cx="1430555" cy="842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0555" cy="842548"/>
            </a:xfrm>
            <a:custGeom>
              <a:avLst/>
              <a:gdLst/>
              <a:ahLst/>
              <a:cxnLst/>
              <a:rect l="l" t="t" r="r" b="b"/>
              <a:pathLst>
                <a:path w="1430555" h="842548">
                  <a:moveTo>
                    <a:pt x="0" y="0"/>
                  </a:moveTo>
                  <a:lnTo>
                    <a:pt x="1430555" y="0"/>
                  </a:lnTo>
                  <a:lnTo>
                    <a:pt x="1430555" y="842548"/>
                  </a:lnTo>
                  <a:lnTo>
                    <a:pt x="0" y="842548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430555" cy="813973"/>
            </a:xfrm>
            <a:prstGeom prst="rect">
              <a:avLst/>
            </a:prstGeom>
          </p:spPr>
          <p:txBody>
            <a:bodyPr lIns="52802" tIns="52802" rIns="52802" bIns="52802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58770" y="7295216"/>
            <a:ext cx="6194259" cy="1617987"/>
            <a:chOff x="0" y="0"/>
            <a:chExt cx="1569550" cy="4099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69550" cy="409978"/>
            </a:xfrm>
            <a:custGeom>
              <a:avLst/>
              <a:gdLst/>
              <a:ahLst/>
              <a:cxnLst/>
              <a:rect l="l" t="t" r="r" b="b"/>
              <a:pathLst>
                <a:path w="1569550" h="409978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569550" cy="476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7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95724" y="3180849"/>
            <a:ext cx="6629753" cy="4069819"/>
            <a:chOff x="0" y="0"/>
            <a:chExt cx="8839671" cy="542642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778079"/>
              <a:ext cx="8839671" cy="1648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3"/>
                </a:lnSpc>
                <a:spcBef>
                  <a:spcPct val="0"/>
                </a:spcBef>
              </a:pPr>
              <a:r>
                <a:rPr lang="en-US" sz="2658" u="none" strike="noStrike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During deliverance sessions, some individuals throw up hand signs which can be Hindu, witchcraft, etc.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7625"/>
              <a:ext cx="8839671" cy="305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993"/>
                </a:lnSpc>
                <a:spcBef>
                  <a:spcPct val="0"/>
                </a:spcBef>
              </a:pPr>
              <a:r>
                <a:rPr lang="en-US" sz="5448" b="1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Sudden Hand Signals &amp; Drawing Signs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38220" y="7736918"/>
            <a:ext cx="5634223" cy="706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6"/>
              </a:lnSpc>
            </a:pPr>
            <a:r>
              <a:rPr lang="en-US" sz="21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Check for familiar spirit, occult involvement, etc.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562116" y="1320691"/>
            <a:ext cx="9309891" cy="5547880"/>
            <a:chOff x="0" y="0"/>
            <a:chExt cx="1465042" cy="8730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65042" cy="873037"/>
            </a:xfrm>
            <a:custGeom>
              <a:avLst/>
              <a:gdLst/>
              <a:ahLst/>
              <a:cxnLst/>
              <a:rect l="l" t="t" r="r" b="b"/>
              <a:pathLst>
                <a:path w="1465042" h="873037">
                  <a:moveTo>
                    <a:pt x="0" y="0"/>
                  </a:moveTo>
                  <a:lnTo>
                    <a:pt x="1465042" y="0"/>
                  </a:lnTo>
                  <a:lnTo>
                    <a:pt x="1465042" y="873037"/>
                  </a:lnTo>
                  <a:lnTo>
                    <a:pt x="0" y="873037"/>
                  </a:lnTo>
                  <a:close/>
                </a:path>
              </a:pathLst>
            </a:custGeom>
            <a:blipFill>
              <a:blip r:embed="rId4"/>
              <a:stretch>
                <a:fillRect t="-5834" b="-58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3729">
            <a:off x="14715516" y="2267407"/>
            <a:ext cx="2960821" cy="3717926"/>
          </a:xfrm>
          <a:custGeom>
            <a:avLst/>
            <a:gdLst/>
            <a:ahLst/>
            <a:cxnLst/>
            <a:rect l="l" t="t" r="r" b="b"/>
            <a:pathLst>
              <a:path w="2960821" h="3717926">
                <a:moveTo>
                  <a:pt x="0" y="0"/>
                </a:moveTo>
                <a:lnTo>
                  <a:pt x="2960821" y="0"/>
                </a:lnTo>
                <a:lnTo>
                  <a:pt x="2960821" y="3717926"/>
                </a:lnTo>
                <a:lnTo>
                  <a:pt x="0" y="3717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143234" y="2796157"/>
            <a:ext cx="5959385" cy="5510065"/>
            <a:chOff x="0" y="0"/>
            <a:chExt cx="87908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9080" cy="812800"/>
            </a:xfrm>
            <a:custGeom>
              <a:avLst/>
              <a:gdLst/>
              <a:ahLst/>
              <a:cxnLst/>
              <a:rect l="l" t="t" r="r" b="b"/>
              <a:pathLst>
                <a:path w="879080" h="81280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765105"/>
            <a:ext cx="9675576" cy="8756789"/>
            <a:chOff x="0" y="0"/>
            <a:chExt cx="2548300" cy="2306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8300" cy="2306315"/>
            </a:xfrm>
            <a:custGeom>
              <a:avLst/>
              <a:gdLst/>
              <a:ahLst/>
              <a:cxnLst/>
              <a:rect l="l" t="t" r="r" b="b"/>
              <a:pathLst>
                <a:path w="2548300" h="2306315">
                  <a:moveTo>
                    <a:pt x="32006" y="0"/>
                  </a:moveTo>
                  <a:lnTo>
                    <a:pt x="2516294" y="0"/>
                  </a:lnTo>
                  <a:cubicBezTo>
                    <a:pt x="2524782" y="0"/>
                    <a:pt x="2532923" y="3372"/>
                    <a:pt x="2538925" y="9374"/>
                  </a:cubicBezTo>
                  <a:cubicBezTo>
                    <a:pt x="2544928" y="15377"/>
                    <a:pt x="2548300" y="23518"/>
                    <a:pt x="2548300" y="32006"/>
                  </a:cubicBezTo>
                  <a:lnTo>
                    <a:pt x="2548300" y="2274309"/>
                  </a:lnTo>
                  <a:cubicBezTo>
                    <a:pt x="2548300" y="2282797"/>
                    <a:pt x="2544928" y="2290938"/>
                    <a:pt x="2538925" y="2296940"/>
                  </a:cubicBezTo>
                  <a:cubicBezTo>
                    <a:pt x="2532923" y="2302943"/>
                    <a:pt x="2524782" y="2306315"/>
                    <a:pt x="2516294" y="2306315"/>
                  </a:cubicBezTo>
                  <a:lnTo>
                    <a:pt x="32006" y="2306315"/>
                  </a:lnTo>
                  <a:cubicBezTo>
                    <a:pt x="23518" y="2306315"/>
                    <a:pt x="15377" y="2302943"/>
                    <a:pt x="9374" y="2296940"/>
                  </a:cubicBezTo>
                  <a:cubicBezTo>
                    <a:pt x="3372" y="2290938"/>
                    <a:pt x="0" y="2282797"/>
                    <a:pt x="0" y="2274309"/>
                  </a:cubicBezTo>
                  <a:lnTo>
                    <a:pt x="0" y="32006"/>
                  </a:lnTo>
                  <a:cubicBezTo>
                    <a:pt x="0" y="23518"/>
                    <a:pt x="3372" y="15377"/>
                    <a:pt x="9374" y="9374"/>
                  </a:cubicBezTo>
                  <a:cubicBezTo>
                    <a:pt x="15377" y="3372"/>
                    <a:pt x="23518" y="0"/>
                    <a:pt x="32006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548300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27378" y="3079585"/>
            <a:ext cx="5391099" cy="4943208"/>
            <a:chOff x="0" y="0"/>
            <a:chExt cx="88644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6446" cy="812800"/>
            </a:xfrm>
            <a:custGeom>
              <a:avLst/>
              <a:gdLst/>
              <a:ahLst/>
              <a:cxnLst/>
              <a:rect l="l" t="t" r="r" b="b"/>
              <a:pathLst>
                <a:path w="886446" h="812800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8812" r="-18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134584">
            <a:off x="12798350" y="2454175"/>
            <a:ext cx="2649154" cy="683963"/>
          </a:xfrm>
          <a:custGeom>
            <a:avLst/>
            <a:gdLst/>
            <a:ahLst/>
            <a:cxnLst/>
            <a:rect l="l" t="t" r="r" b="b"/>
            <a:pathLst>
              <a:path w="2649154" h="683963">
                <a:moveTo>
                  <a:pt x="0" y="0"/>
                </a:moveTo>
                <a:lnTo>
                  <a:pt x="2649154" y="0"/>
                </a:lnTo>
                <a:lnTo>
                  <a:pt x="2649154" y="683964"/>
                </a:lnTo>
                <a:lnTo>
                  <a:pt x="0" y="683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446811" y="2796157"/>
            <a:ext cx="2856145" cy="3014401"/>
          </a:xfrm>
          <a:custGeom>
            <a:avLst/>
            <a:gdLst/>
            <a:ahLst/>
            <a:cxnLst/>
            <a:rect l="l" t="t" r="r" b="b"/>
            <a:pathLst>
              <a:path w="2856145" h="3014401">
                <a:moveTo>
                  <a:pt x="0" y="0"/>
                </a:moveTo>
                <a:lnTo>
                  <a:pt x="2856145" y="0"/>
                </a:lnTo>
                <a:lnTo>
                  <a:pt x="2856145" y="3014401"/>
                </a:lnTo>
                <a:lnTo>
                  <a:pt x="0" y="3014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47926" y="3467866"/>
            <a:ext cx="2598583" cy="2423179"/>
          </a:xfrm>
          <a:custGeom>
            <a:avLst/>
            <a:gdLst/>
            <a:ahLst/>
            <a:cxnLst/>
            <a:rect l="l" t="t" r="r" b="b"/>
            <a:pathLst>
              <a:path w="2598583" h="2423179">
                <a:moveTo>
                  <a:pt x="0" y="0"/>
                </a:moveTo>
                <a:lnTo>
                  <a:pt x="2598583" y="0"/>
                </a:lnTo>
                <a:lnTo>
                  <a:pt x="2598583" y="2423179"/>
                </a:lnTo>
                <a:lnTo>
                  <a:pt x="0" y="2423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958024" y="6399775"/>
            <a:ext cx="1578385" cy="1623018"/>
          </a:xfrm>
          <a:custGeom>
            <a:avLst/>
            <a:gdLst/>
            <a:ahLst/>
            <a:cxnLst/>
            <a:rect l="l" t="t" r="r" b="b"/>
            <a:pathLst>
              <a:path w="1578385" h="1623018">
                <a:moveTo>
                  <a:pt x="0" y="0"/>
                </a:moveTo>
                <a:lnTo>
                  <a:pt x="1578386" y="0"/>
                </a:lnTo>
                <a:lnTo>
                  <a:pt x="1578386" y="1623018"/>
                </a:lnTo>
                <a:lnTo>
                  <a:pt x="0" y="16230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387315" y="6231901"/>
            <a:ext cx="1513370" cy="2209299"/>
          </a:xfrm>
          <a:custGeom>
            <a:avLst/>
            <a:gdLst/>
            <a:ahLst/>
            <a:cxnLst/>
            <a:rect l="l" t="t" r="r" b="b"/>
            <a:pathLst>
              <a:path w="1513370" h="2209299">
                <a:moveTo>
                  <a:pt x="0" y="0"/>
                </a:moveTo>
                <a:lnTo>
                  <a:pt x="1513370" y="0"/>
                </a:lnTo>
                <a:lnTo>
                  <a:pt x="1513370" y="2209299"/>
                </a:lnTo>
                <a:lnTo>
                  <a:pt x="0" y="22092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460249" y="6531919"/>
            <a:ext cx="2845964" cy="1609264"/>
          </a:xfrm>
          <a:custGeom>
            <a:avLst/>
            <a:gdLst/>
            <a:ahLst/>
            <a:cxnLst/>
            <a:rect l="l" t="t" r="r" b="b"/>
            <a:pathLst>
              <a:path w="2845964" h="1609264">
                <a:moveTo>
                  <a:pt x="0" y="0"/>
                </a:moveTo>
                <a:lnTo>
                  <a:pt x="2845964" y="0"/>
                </a:lnTo>
                <a:lnTo>
                  <a:pt x="2845964" y="1609264"/>
                </a:lnTo>
                <a:lnTo>
                  <a:pt x="0" y="16092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541809" y="4086577"/>
            <a:ext cx="2408941" cy="1056923"/>
          </a:xfrm>
          <a:custGeom>
            <a:avLst/>
            <a:gdLst/>
            <a:ahLst/>
            <a:cxnLst/>
            <a:rect l="l" t="t" r="r" b="b"/>
            <a:pathLst>
              <a:path w="2408941" h="1056923">
                <a:moveTo>
                  <a:pt x="0" y="0"/>
                </a:moveTo>
                <a:lnTo>
                  <a:pt x="2408940" y="0"/>
                </a:lnTo>
                <a:lnTo>
                  <a:pt x="2408940" y="1056923"/>
                </a:lnTo>
                <a:lnTo>
                  <a:pt x="0" y="10569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642825" y="1028700"/>
            <a:ext cx="8811972" cy="2248981"/>
            <a:chOff x="0" y="0"/>
            <a:chExt cx="11749296" cy="299864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761661"/>
              <a:ext cx="11749296" cy="1236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79"/>
                </a:lnSpc>
              </a:pPr>
              <a:r>
                <a:rPr lang="en-US" sz="2799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During deliverance, times of anointing, or when talking about trauma.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7150"/>
              <a:ext cx="11749296" cy="123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039"/>
                </a:lnSpc>
              </a:pPr>
              <a:r>
                <a:rPr lang="en-US" sz="6399" b="1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Drawing Symbols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982" y="765105"/>
            <a:ext cx="7965984" cy="8756789"/>
            <a:chOff x="0" y="0"/>
            <a:chExt cx="2098037" cy="2306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8037" cy="2306315"/>
            </a:xfrm>
            <a:custGeom>
              <a:avLst/>
              <a:gdLst/>
              <a:ahLst/>
              <a:cxnLst/>
              <a:rect l="l" t="t" r="r" b="b"/>
              <a:pathLst>
                <a:path w="2098037" h="2306315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196393">
            <a:off x="13589680" y="1880977"/>
            <a:ext cx="3586254" cy="4906567"/>
          </a:xfrm>
          <a:custGeom>
            <a:avLst/>
            <a:gdLst/>
            <a:ahLst/>
            <a:cxnLst/>
            <a:rect l="l" t="t" r="r" b="b"/>
            <a:pathLst>
              <a:path w="3586254" h="4906567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958770" y="1373797"/>
            <a:ext cx="6194259" cy="5727229"/>
            <a:chOff x="0" y="0"/>
            <a:chExt cx="87908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080" cy="812800"/>
            </a:xfrm>
            <a:custGeom>
              <a:avLst/>
              <a:gdLst/>
              <a:ahLst/>
              <a:cxnLst/>
              <a:rect l="l" t="t" r="r" b="b"/>
              <a:pathLst>
                <a:path w="879080" h="81280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lIns="52802" tIns="52802" rIns="52802" bIns="52802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58770" y="7295216"/>
            <a:ext cx="6194259" cy="1617987"/>
            <a:chOff x="0" y="0"/>
            <a:chExt cx="1569550" cy="4099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69550" cy="409978"/>
            </a:xfrm>
            <a:custGeom>
              <a:avLst/>
              <a:gdLst/>
              <a:ahLst/>
              <a:cxnLst/>
              <a:rect l="l" t="t" r="r" b="b"/>
              <a:pathLst>
                <a:path w="1569550" h="409978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569550" cy="476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7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39355" y="1654865"/>
            <a:ext cx="5633088" cy="5165093"/>
            <a:chOff x="0" y="0"/>
            <a:chExt cx="886446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6446" cy="812800"/>
            </a:xfrm>
            <a:custGeom>
              <a:avLst/>
              <a:gdLst/>
              <a:ahLst/>
              <a:cxnLst/>
              <a:rect l="l" t="t" r="r" b="b"/>
              <a:pathLst>
                <a:path w="886446" h="812800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8812" r="-18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178790" y="252455"/>
            <a:ext cx="1754218" cy="1803402"/>
          </a:xfrm>
          <a:custGeom>
            <a:avLst/>
            <a:gdLst/>
            <a:ahLst/>
            <a:cxnLst/>
            <a:rect l="l" t="t" r="r" b="b"/>
            <a:pathLst>
              <a:path w="1754218" h="1803402">
                <a:moveTo>
                  <a:pt x="0" y="0"/>
                </a:moveTo>
                <a:lnTo>
                  <a:pt x="1754218" y="0"/>
                </a:lnTo>
                <a:lnTo>
                  <a:pt x="1754218" y="1803402"/>
                </a:lnTo>
                <a:lnTo>
                  <a:pt x="0" y="1803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8385017" y="4334261"/>
            <a:ext cx="3362292" cy="2239834"/>
            <a:chOff x="0" y="0"/>
            <a:chExt cx="477172" cy="317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77172" cy="317874"/>
            </a:xfrm>
            <a:custGeom>
              <a:avLst/>
              <a:gdLst/>
              <a:ahLst/>
              <a:cxnLst/>
              <a:rect l="l" t="t" r="r" b="b"/>
              <a:pathLst>
                <a:path w="477172" h="317874">
                  <a:moveTo>
                    <a:pt x="0" y="0"/>
                  </a:moveTo>
                  <a:lnTo>
                    <a:pt x="477172" y="0"/>
                  </a:lnTo>
                  <a:lnTo>
                    <a:pt x="477172" y="317874"/>
                  </a:lnTo>
                  <a:lnTo>
                    <a:pt x="0" y="317874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477172" cy="289299"/>
            </a:xfrm>
            <a:prstGeom prst="rect">
              <a:avLst/>
            </a:prstGeom>
          </p:spPr>
          <p:txBody>
            <a:bodyPr lIns="52802" tIns="52802" rIns="52802" bIns="52802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664079" y="4537600"/>
            <a:ext cx="2804169" cy="1871783"/>
          </a:xfrm>
          <a:custGeom>
            <a:avLst/>
            <a:gdLst/>
            <a:ahLst/>
            <a:cxnLst/>
            <a:rect l="l" t="t" r="r" b="b"/>
            <a:pathLst>
              <a:path w="2804169" h="1871783">
                <a:moveTo>
                  <a:pt x="0" y="0"/>
                </a:moveTo>
                <a:lnTo>
                  <a:pt x="2804169" y="0"/>
                </a:lnTo>
                <a:lnTo>
                  <a:pt x="2804169" y="1871783"/>
                </a:lnTo>
                <a:lnTo>
                  <a:pt x="0" y="18717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034325" y="2192853"/>
            <a:ext cx="6629753" cy="6045813"/>
            <a:chOff x="0" y="0"/>
            <a:chExt cx="8839671" cy="806108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3787604"/>
              <a:ext cx="8839671" cy="427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19"/>
                </a:lnSpc>
                <a:spcBef>
                  <a:spcPct val="0"/>
                </a:spcBef>
              </a:pPr>
              <a:r>
                <a:rPr lang="en-US" sz="3458" u="none" strike="noStrike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During deliverance sessions, some individuals may exhibit </a:t>
              </a:r>
              <a:r>
                <a:rPr lang="en-US" sz="3458" b="1" u="none" strike="noStrike">
                  <a:solidFill>
                    <a:srgbClr val="000000"/>
                  </a:solidFill>
                  <a:latin typeface="Now Bold"/>
                  <a:ea typeface="Now Bold"/>
                  <a:cs typeface="Now Bold"/>
                  <a:sym typeface="Now Bold"/>
                </a:rPr>
                <a:t>unusual body contortions</a:t>
              </a:r>
              <a:r>
                <a:rPr lang="en-US" sz="3458" u="none" strike="noStrike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 or spasms. These manifestations can be surprising to onlookers and may vary in intensity.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7625"/>
              <a:ext cx="8839671" cy="305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993"/>
                </a:lnSpc>
                <a:spcBef>
                  <a:spcPct val="0"/>
                </a:spcBef>
              </a:pPr>
              <a:r>
                <a:rPr lang="en-US" sz="5448" b="1" u="none" strike="noStrike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Unusual Physical Manifestations During Deliverance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38220" y="7736918"/>
            <a:ext cx="5634223" cy="706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6"/>
              </a:lnSpc>
            </a:pPr>
            <a:r>
              <a:rPr lang="en-US" sz="21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Two different kinds:  1 of the spirit acting out, or one when it’s leaving.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59862" y="8385777"/>
            <a:ext cx="5634223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Things to consider: Hinduism influence, yoga, body memory, witchcraft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982" y="1605471"/>
            <a:ext cx="7965984" cy="6029931"/>
            <a:chOff x="0" y="0"/>
            <a:chExt cx="2098037" cy="1588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8037" cy="1588130"/>
            </a:xfrm>
            <a:custGeom>
              <a:avLst/>
              <a:gdLst/>
              <a:ahLst/>
              <a:cxnLst/>
              <a:rect l="l" t="t" r="r" b="b"/>
              <a:pathLst>
                <a:path w="2098037" h="1588130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1549255"/>
                  </a:lnTo>
                  <a:cubicBezTo>
                    <a:pt x="2098037" y="1570725"/>
                    <a:pt x="2080632" y="1588130"/>
                    <a:pt x="2059162" y="1588130"/>
                  </a:cubicBezTo>
                  <a:lnTo>
                    <a:pt x="38875" y="1588130"/>
                  </a:lnTo>
                  <a:cubicBezTo>
                    <a:pt x="17405" y="1588130"/>
                    <a:pt x="0" y="1570725"/>
                    <a:pt x="0" y="1549255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098037" cy="1559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196393">
            <a:off x="13589680" y="1880977"/>
            <a:ext cx="3586254" cy="4906567"/>
          </a:xfrm>
          <a:custGeom>
            <a:avLst/>
            <a:gdLst/>
            <a:ahLst/>
            <a:cxnLst/>
            <a:rect l="l" t="t" r="r" b="b"/>
            <a:pathLst>
              <a:path w="3586254" h="4906567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958770" y="1373797"/>
            <a:ext cx="6194259" cy="5727229"/>
            <a:chOff x="0" y="0"/>
            <a:chExt cx="87908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080" cy="812800"/>
            </a:xfrm>
            <a:custGeom>
              <a:avLst/>
              <a:gdLst/>
              <a:ahLst/>
              <a:cxnLst/>
              <a:rect l="l" t="t" r="r" b="b"/>
              <a:pathLst>
                <a:path w="879080" h="81280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lIns="52802" tIns="52802" rIns="52802" bIns="52802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58770" y="7295216"/>
            <a:ext cx="6194259" cy="1617987"/>
            <a:chOff x="0" y="0"/>
            <a:chExt cx="1569550" cy="4099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69550" cy="409978"/>
            </a:xfrm>
            <a:custGeom>
              <a:avLst/>
              <a:gdLst/>
              <a:ahLst/>
              <a:cxnLst/>
              <a:rect l="l" t="t" r="r" b="b"/>
              <a:pathLst>
                <a:path w="1569550" h="409978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569550" cy="476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7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962097" y="3628067"/>
            <a:ext cx="6629753" cy="323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750"/>
              </a:lnSpc>
              <a:spcBef>
                <a:spcPct val="0"/>
              </a:spcBef>
            </a:pPr>
            <a:r>
              <a:rPr lang="en-US" sz="12500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Sounds</a:t>
            </a:r>
          </a:p>
          <a:p>
            <a:pPr marL="0" lvl="0" indent="0" algn="ctr">
              <a:lnSpc>
                <a:spcPts val="5993"/>
              </a:lnSpc>
              <a:spcBef>
                <a:spcPct val="0"/>
              </a:spcBef>
            </a:pPr>
            <a:endParaRPr lang="en-US" sz="12500" b="1">
              <a:solidFill>
                <a:srgbClr val="000000"/>
              </a:solidFill>
              <a:latin typeface="Roca One Heavy"/>
              <a:ea typeface="Roca One Heavy"/>
              <a:cs typeface="Roca One Heavy"/>
              <a:sym typeface="Roca One Heavy"/>
            </a:endParaRPr>
          </a:p>
          <a:p>
            <a:pPr marL="0" lvl="0" indent="0" algn="ctr">
              <a:lnSpc>
                <a:spcPts val="5993"/>
              </a:lnSpc>
              <a:spcBef>
                <a:spcPct val="0"/>
              </a:spcBef>
            </a:pPr>
            <a:endParaRPr lang="en-US" sz="12500" b="1">
              <a:solidFill>
                <a:srgbClr val="000000"/>
              </a:solidFill>
              <a:latin typeface="Roca One Heavy"/>
              <a:ea typeface="Roca One Heavy"/>
              <a:cs typeface="Roca One Heavy"/>
              <a:sym typeface="Roca One Heav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38220" y="7736918"/>
            <a:ext cx="5634223" cy="706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6"/>
              </a:lnSpc>
            </a:pPr>
            <a:r>
              <a:rPr lang="en-US" sz="215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There’s no reason to be afraid, but sounds may startle you!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39355" y="1654865"/>
            <a:ext cx="5633088" cy="5165093"/>
            <a:chOff x="0" y="0"/>
            <a:chExt cx="886446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6446" cy="812800"/>
            </a:xfrm>
            <a:custGeom>
              <a:avLst/>
              <a:gdLst/>
              <a:ahLst/>
              <a:cxnLst/>
              <a:rect l="l" t="t" r="r" b="b"/>
              <a:pathLst>
                <a:path w="886446" h="812800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t="-4530" b="-45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178790" y="252455"/>
            <a:ext cx="1754218" cy="1803402"/>
          </a:xfrm>
          <a:custGeom>
            <a:avLst/>
            <a:gdLst/>
            <a:ahLst/>
            <a:cxnLst/>
            <a:rect l="l" t="t" r="r" b="b"/>
            <a:pathLst>
              <a:path w="1754218" h="1803402">
                <a:moveTo>
                  <a:pt x="0" y="0"/>
                </a:moveTo>
                <a:lnTo>
                  <a:pt x="1754218" y="0"/>
                </a:lnTo>
                <a:lnTo>
                  <a:pt x="1754218" y="1803402"/>
                </a:lnTo>
                <a:lnTo>
                  <a:pt x="0" y="1803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590745" y="7837565"/>
            <a:ext cx="7553255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F8F6F4"/>
                </a:solidFill>
                <a:latin typeface="Roboto"/>
                <a:ea typeface="Roboto"/>
                <a:cs typeface="Roboto"/>
                <a:sym typeface="Roboto"/>
                <a:hlinkClick r:id="rId7" tooltip="https://www.biblegateway.com/passage/?search=Mark%201%3A23&amp;version=NKJV"/>
              </a:rPr>
              <a:t>Mark 1:23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8F6F4"/>
                </a:solidFill>
                <a:latin typeface="Roboto"/>
                <a:ea typeface="Roboto"/>
                <a:cs typeface="Roboto"/>
                <a:sym typeface="Roboto"/>
              </a:rPr>
              <a:t>Now there was a man in their synagogue with an unclean spirit. And he cried out,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F8F6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3729">
            <a:off x="14715516" y="2267407"/>
            <a:ext cx="2960821" cy="3717926"/>
          </a:xfrm>
          <a:custGeom>
            <a:avLst/>
            <a:gdLst/>
            <a:ahLst/>
            <a:cxnLst/>
            <a:rect l="l" t="t" r="r" b="b"/>
            <a:pathLst>
              <a:path w="2960821" h="3717926">
                <a:moveTo>
                  <a:pt x="0" y="0"/>
                </a:moveTo>
                <a:lnTo>
                  <a:pt x="2960821" y="0"/>
                </a:lnTo>
                <a:lnTo>
                  <a:pt x="2960821" y="3717926"/>
                </a:lnTo>
                <a:lnTo>
                  <a:pt x="0" y="3717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143234" y="2796157"/>
            <a:ext cx="5959385" cy="5510065"/>
            <a:chOff x="0" y="0"/>
            <a:chExt cx="87908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9080" cy="812800"/>
            </a:xfrm>
            <a:custGeom>
              <a:avLst/>
              <a:gdLst/>
              <a:ahLst/>
              <a:cxnLst/>
              <a:rect l="l" t="t" r="r" b="b"/>
              <a:pathLst>
                <a:path w="879080" h="81280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EDE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765105"/>
            <a:ext cx="9675576" cy="8756789"/>
            <a:chOff x="0" y="0"/>
            <a:chExt cx="2548300" cy="2306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8300" cy="2306315"/>
            </a:xfrm>
            <a:custGeom>
              <a:avLst/>
              <a:gdLst/>
              <a:ahLst/>
              <a:cxnLst/>
              <a:rect l="l" t="t" r="r" b="b"/>
              <a:pathLst>
                <a:path w="2548300" h="2306315">
                  <a:moveTo>
                    <a:pt x="32006" y="0"/>
                  </a:moveTo>
                  <a:lnTo>
                    <a:pt x="2516294" y="0"/>
                  </a:lnTo>
                  <a:cubicBezTo>
                    <a:pt x="2524782" y="0"/>
                    <a:pt x="2532923" y="3372"/>
                    <a:pt x="2538925" y="9374"/>
                  </a:cubicBezTo>
                  <a:cubicBezTo>
                    <a:pt x="2544928" y="15377"/>
                    <a:pt x="2548300" y="23518"/>
                    <a:pt x="2548300" y="32006"/>
                  </a:cubicBezTo>
                  <a:lnTo>
                    <a:pt x="2548300" y="2274309"/>
                  </a:lnTo>
                  <a:cubicBezTo>
                    <a:pt x="2548300" y="2282797"/>
                    <a:pt x="2544928" y="2290938"/>
                    <a:pt x="2538925" y="2296940"/>
                  </a:cubicBezTo>
                  <a:cubicBezTo>
                    <a:pt x="2532923" y="2302943"/>
                    <a:pt x="2524782" y="2306315"/>
                    <a:pt x="2516294" y="2306315"/>
                  </a:cubicBezTo>
                  <a:lnTo>
                    <a:pt x="32006" y="2306315"/>
                  </a:lnTo>
                  <a:cubicBezTo>
                    <a:pt x="23518" y="2306315"/>
                    <a:pt x="15377" y="2302943"/>
                    <a:pt x="9374" y="2296940"/>
                  </a:cubicBezTo>
                  <a:cubicBezTo>
                    <a:pt x="3372" y="2290938"/>
                    <a:pt x="0" y="2282797"/>
                    <a:pt x="0" y="2274309"/>
                  </a:cubicBezTo>
                  <a:lnTo>
                    <a:pt x="0" y="32006"/>
                  </a:lnTo>
                  <a:cubicBezTo>
                    <a:pt x="0" y="23518"/>
                    <a:pt x="3372" y="15377"/>
                    <a:pt x="9374" y="9374"/>
                  </a:cubicBezTo>
                  <a:cubicBezTo>
                    <a:pt x="15377" y="3372"/>
                    <a:pt x="23518" y="0"/>
                    <a:pt x="32006" y="0"/>
                  </a:cubicBezTo>
                  <a:close/>
                </a:path>
              </a:pathLst>
            </a:custGeom>
            <a:solidFill>
              <a:srgbClr val="F1EDE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548300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27378" y="3079585"/>
            <a:ext cx="5391099" cy="4943208"/>
            <a:chOff x="0" y="0"/>
            <a:chExt cx="88644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6446" cy="812800"/>
            </a:xfrm>
            <a:custGeom>
              <a:avLst/>
              <a:gdLst/>
              <a:ahLst/>
              <a:cxnLst/>
              <a:rect l="l" t="t" r="r" b="b"/>
              <a:pathLst>
                <a:path w="886446" h="812800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8812" r="-18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134584">
            <a:off x="12798350" y="2454175"/>
            <a:ext cx="2649154" cy="683963"/>
          </a:xfrm>
          <a:custGeom>
            <a:avLst/>
            <a:gdLst/>
            <a:ahLst/>
            <a:cxnLst/>
            <a:rect l="l" t="t" r="r" b="b"/>
            <a:pathLst>
              <a:path w="2649154" h="683963">
                <a:moveTo>
                  <a:pt x="0" y="0"/>
                </a:moveTo>
                <a:lnTo>
                  <a:pt x="2649154" y="0"/>
                </a:lnTo>
                <a:lnTo>
                  <a:pt x="2649154" y="683964"/>
                </a:lnTo>
                <a:lnTo>
                  <a:pt x="0" y="683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904775" y="2623851"/>
            <a:ext cx="7923426" cy="3433891"/>
            <a:chOff x="0" y="0"/>
            <a:chExt cx="10564568" cy="457852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942761"/>
              <a:ext cx="10564568" cy="1635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4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During a deliverance session, one of the </a:t>
              </a:r>
              <a:r>
                <a:rPr lang="en-US" sz="2400" b="1">
                  <a:solidFill>
                    <a:srgbClr val="000000"/>
                  </a:solidFill>
                  <a:latin typeface="Now Bold"/>
                  <a:ea typeface="Now Bold"/>
                  <a:cs typeface="Now Bold"/>
                  <a:sym typeface="Now Bold"/>
                </a:rPr>
                <a:t>most surprising phenomena</a:t>
              </a:r>
              <a:r>
                <a:rPr lang="en-US" sz="24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 is the alteration of speech patterns or even complete changes in voice.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10564568" cy="2413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039"/>
                </a:lnSpc>
              </a:pPr>
              <a:r>
                <a:rPr lang="en-US" sz="6399" b="1">
                  <a:solidFill>
                    <a:srgbClr val="000000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Changes in Voice or Cursing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04775" y="7607503"/>
            <a:ext cx="7923426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Consider: demonic voice, shame or trauma response, spirits of antichrist, spirit of witchcraft, intimidation tactics, DID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Roboto</vt:lpstr>
      <vt:lpstr>Calibri</vt:lpstr>
      <vt:lpstr>Arial</vt:lpstr>
      <vt:lpstr>Roca One Heavy</vt:lpstr>
      <vt:lpstr>Now</vt:lpstr>
      <vt:lpstr>Playwrite US Trad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- 7 Weird Things in Deliverance Sessions</dc:title>
  <dc:description>Presentation - 7 Weird Things in Deliverance Sessions</dc:description>
  <cp:lastModifiedBy>Lisa Piper</cp:lastModifiedBy>
  <cp:revision>2</cp:revision>
  <dcterms:created xsi:type="dcterms:W3CDTF">2006-08-16T00:00:00Z</dcterms:created>
  <dcterms:modified xsi:type="dcterms:W3CDTF">2025-08-14T23:06:02Z</dcterms:modified>
  <dc:identifier>DAGv5fo7dwc</dc:identifier>
</cp:coreProperties>
</file>