
<file path=[Content_Types].xml><?xml version="1.0" encoding="utf-8"?>
<Types xmlns="http://schemas.openxmlformats.org/package/2006/content-types">
  <Default ContentType="application/x-fontdata" Extension="fntdata"/>
  <Default ContentType="image/jpeg" Extension="jpeg"/>
  <Default ContentType="image/png" Extension="png"/>
  <Default ContentType="application/vnd.openxmlformats-package.relationships+xml" Extension="rels"/>
  <Default ContentType="image/svg+xml" Extension="svg"/>
  <Default ContentType="application/xml" Extension="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slide+xml" PartName="/ppt/slides/slide5.xml"/>
  <Override ContentType="application/vnd.openxmlformats-officedocument.presentationml.slide+xml" PartName="/ppt/slides/slide6.xml"/>
  <Override ContentType="application/vnd.openxmlformats-officedocument.presentationml.slide+xml" PartName="/ppt/slides/slide7.xml"/>
  <Override ContentType="application/vnd.openxmlformats-officedocument.presentationml.slide+xml" PartName="/ppt/slides/slide8.xml"/>
  <Override ContentType="application/vnd.openxmlformats-officedocument.presentationml.slide+xml" PartName="/ppt/slides/slide9.xml"/>
  <Override ContentType="application/vnd.openxmlformats-officedocument.presentationml.slide+xml" PartName="/ppt/slides/slide10.xml"/>
  <Override ContentType="application/vnd.openxmlformats-officedocument.presentationml.slide+xml" PartName="/ppt/slides/slide11.xml"/>
  <Override ContentType="application/vnd.openxmlformats-officedocument.presentationml.slide+xml" PartName="/ppt/slides/slide12.xml"/>
  <Override ContentType="application/vnd.openxmlformats-officedocument.presentationml.slide+xml" PartName="/ppt/slides/slide13.xml"/>
  <Override ContentType="application/vnd.openxmlformats-officedocument.presentationml.slide+xml" PartName="/ppt/slides/slide14.xml"/>
  <Override ContentType="application/vnd.openxmlformats-officedocument.presentationml.slide+xml" PartName="/ppt/slides/slide15.xml"/>
  <Override ContentType="application/vnd.openxmlformats-officedocument.presentationml.slide+xml" PartName="/ppt/slides/slide16.xml"/>
  <Override ContentType="application/vnd.openxmlformats-officedocument.presentationml.slide+xml" PartName="/ppt/slides/slide17.xml"/>
  <Override ContentType="application/vnd.openxmlformats-officedocument.presentationml.slide+xml" PartName="/ppt/slides/slide18.xml"/>
  <Override ContentType="application/vnd.openxmlformats-officedocument.presentationml.slide+xml" PartName="/ppt/slides/slide19.xml"/>
  <Override ContentType="application/vnd.openxmlformats-officedocument.presentationml.slide+xml" PartName="/ppt/slides/slide20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presentationml.viewProps+xml" PartName="/ppt/viewProps.xml"/>
</Types>
</file>

<file path=_rels/.rels><?xml version="1.0" encoding="UTF-8" standalone="yes"?><Relationships xmlns="http://schemas.openxmlformats.org/package/2006/relationships"><Relationship Id="rId1" Target="ppt/presentation.xml" Type="http://schemas.openxmlformats.org/officeDocument/2006/relationships/officeDocument"/><Relationship Id="rId2" Target="docProps/thumbnail.jpeg" Type="http://schemas.openxmlformats.org/package/2006/relationships/metadata/thumbnail"/><Relationship Id="rId3" Target="docProps/core.xml" Type="http://schemas.openxmlformats.org/package/2006/relationships/metadata/core-properties"/><Relationship Id="rId4" Target="docProps/app.xml" Type="http://schemas.openxmlformats.org/officeDocument/2006/relationships/extended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embedTrueTypeFonts="true">
  <p:sldMasterIdLst>
    <p:sldMasterId id="2147483648" r:id="rId1"/>
  </p:sld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</p:sldIdLst>
  <p:sldSz cx="18288000" cy="10287000"/>
  <p:notesSz cx="6858000" cy="9144000"/>
  <p:embeddedFontLst>
    <p:embeddedFont>
      <p:font typeface="Raleway" charset="1" panose="020B0503030101060003"/>
      <p:regular r:id="rId26"/>
    </p:embeddedFont>
    <p:embeddedFont>
      <p:font typeface="Playfair Display Bold Italics" charset="1" panose="00000800000000000000"/>
      <p:regular r:id="rId27"/>
    </p:embeddedFont>
    <p:embeddedFont>
      <p:font typeface="Playfair Display Italics" charset="1" panose="00000500000000000000"/>
      <p:regular r:id="rId28"/>
    </p:embeddedFont>
    <p:embeddedFont>
      <p:font typeface="Gotham Bold" charset="1" panose="00000000000000000000"/>
      <p:regular r:id="rId29"/>
    </p:embeddedFont>
    <p:embeddedFont>
      <p:font typeface="Proxima Nova Bold" charset="1" panose="02000506030000020004"/>
      <p:regular r:id="rId30"/>
    </p:embeddedFont>
    <p:embeddedFont>
      <p:font typeface="Proxima Nova" charset="1" panose="02000506030000020004"/>
      <p:regular r:id="rId31"/>
    </p:embeddedFont>
    <p:embeddedFont>
      <p:font typeface="Open Sauce" charset="1" panose="00000500000000000000"/>
      <p:regular r:id="rId32"/>
    </p:embeddedFont>
    <p:embeddedFont>
      <p:font typeface="Roboto" charset="1" panose="02000000000000000000"/>
      <p:regular r:id="rId33"/>
    </p:embeddedFont>
    <p:embeddedFont>
      <p:font typeface="Open Sauce Bold" charset="1" panose="00000800000000000000"/>
      <p:regular r:id="rId34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4" d="100"/>
          <a:sy n="74" d="100"/>
        </p:scale>
        <p:origin x="-109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<Relationships xmlns="http://schemas.openxmlformats.org/package/2006/relationships"><Relationship Id="rId1" Target="slideMasters/slideMaster1.xml" Type="http://schemas.openxmlformats.org/officeDocument/2006/relationships/slideMaster"/><Relationship Id="rId10" Target="slides/slide5.xml" Type="http://schemas.openxmlformats.org/officeDocument/2006/relationships/slide"/><Relationship Id="rId11" Target="slides/slide6.xml" Type="http://schemas.openxmlformats.org/officeDocument/2006/relationships/slide"/><Relationship Id="rId12" Target="slides/slide7.xml" Type="http://schemas.openxmlformats.org/officeDocument/2006/relationships/slide"/><Relationship Id="rId13" Target="slides/slide8.xml" Type="http://schemas.openxmlformats.org/officeDocument/2006/relationships/slide"/><Relationship Id="rId14" Target="slides/slide9.xml" Type="http://schemas.openxmlformats.org/officeDocument/2006/relationships/slide"/><Relationship Id="rId15" Target="slides/slide10.xml" Type="http://schemas.openxmlformats.org/officeDocument/2006/relationships/slide"/><Relationship Id="rId16" Target="slides/slide11.xml" Type="http://schemas.openxmlformats.org/officeDocument/2006/relationships/slide"/><Relationship Id="rId17" Target="slides/slide12.xml" Type="http://schemas.openxmlformats.org/officeDocument/2006/relationships/slide"/><Relationship Id="rId18" Target="slides/slide13.xml" Type="http://schemas.openxmlformats.org/officeDocument/2006/relationships/slide"/><Relationship Id="rId19" Target="slides/slide14.xml" Type="http://schemas.openxmlformats.org/officeDocument/2006/relationships/slide"/><Relationship Id="rId2" Target="presProps.xml" Type="http://schemas.openxmlformats.org/officeDocument/2006/relationships/presProps"/><Relationship Id="rId20" Target="slides/slide15.xml" Type="http://schemas.openxmlformats.org/officeDocument/2006/relationships/slide"/><Relationship Id="rId21" Target="slides/slide16.xml" Type="http://schemas.openxmlformats.org/officeDocument/2006/relationships/slide"/><Relationship Id="rId22" Target="slides/slide17.xml" Type="http://schemas.openxmlformats.org/officeDocument/2006/relationships/slide"/><Relationship Id="rId23" Target="slides/slide18.xml" Type="http://schemas.openxmlformats.org/officeDocument/2006/relationships/slide"/><Relationship Id="rId24" Target="slides/slide19.xml" Type="http://schemas.openxmlformats.org/officeDocument/2006/relationships/slide"/><Relationship Id="rId25" Target="slides/slide20.xml" Type="http://schemas.openxmlformats.org/officeDocument/2006/relationships/slide"/><Relationship Id="rId26" Target="fonts/font26.fntdata" Type="http://schemas.openxmlformats.org/officeDocument/2006/relationships/font"/><Relationship Id="rId27" Target="fonts/font27.fntdata" Type="http://schemas.openxmlformats.org/officeDocument/2006/relationships/font"/><Relationship Id="rId28" Target="fonts/font28.fntdata" Type="http://schemas.openxmlformats.org/officeDocument/2006/relationships/font"/><Relationship Id="rId29" Target="fonts/font29.fntdata" Type="http://schemas.openxmlformats.org/officeDocument/2006/relationships/font"/><Relationship Id="rId3" Target="viewProps.xml" Type="http://schemas.openxmlformats.org/officeDocument/2006/relationships/viewProps"/><Relationship Id="rId30" Target="fonts/font30.fntdata" Type="http://schemas.openxmlformats.org/officeDocument/2006/relationships/font"/><Relationship Id="rId31" Target="fonts/font31.fntdata" Type="http://schemas.openxmlformats.org/officeDocument/2006/relationships/font"/><Relationship Id="rId32" Target="fonts/font32.fntdata" Type="http://schemas.openxmlformats.org/officeDocument/2006/relationships/font"/><Relationship Id="rId33" Target="fonts/font33.fntdata" Type="http://schemas.openxmlformats.org/officeDocument/2006/relationships/font"/><Relationship Id="rId34" Target="fonts/font34.fntdata" Type="http://schemas.openxmlformats.org/officeDocument/2006/relationships/font"/><Relationship Id="rId4" Target="theme/theme1.xml" Type="http://schemas.openxmlformats.org/officeDocument/2006/relationships/theme"/><Relationship Id="rId5" Target="tableStyles.xml" Type="http://schemas.openxmlformats.org/officeDocument/2006/relationships/tableStyles"/><Relationship Id="rId6" Target="slides/slide1.xml" Type="http://schemas.openxmlformats.org/officeDocument/2006/relationships/slide"/><Relationship Id="rId7" Target="slides/slide2.xml" Type="http://schemas.openxmlformats.org/officeDocument/2006/relationships/slide"/><Relationship Id="rId8" Target="slides/slide3.xml" Type="http://schemas.openxmlformats.org/officeDocument/2006/relationships/slide"/><Relationship Id="rId9" Target="slides/slide4.xml" Type="http://schemas.openxmlformats.org/officeDocument/2006/relationships/slide"/></Relationships>
</file>

<file path=ppt/slideLayouts/_rels/slideLayout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/Relationships>
</file>

<file path=ppt/slides/_rels/slide10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6.png" Type="http://schemas.openxmlformats.org/officeDocument/2006/relationships/image"/><Relationship Id="rId3" Target="../media/image7.svg" Type="http://schemas.openxmlformats.org/officeDocument/2006/relationships/image"/><Relationship Id="rId4" Target="../media/image5.png" Type="http://schemas.openxmlformats.org/officeDocument/2006/relationships/image"/></Relationships>
</file>

<file path=ppt/slides/_rels/slide1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6.png" Type="http://schemas.openxmlformats.org/officeDocument/2006/relationships/image"/><Relationship Id="rId3" Target="../media/image7.svg" Type="http://schemas.openxmlformats.org/officeDocument/2006/relationships/image"/><Relationship Id="rId4" Target="../media/image5.png" Type="http://schemas.openxmlformats.org/officeDocument/2006/relationships/image"/></Relationships>
</file>

<file path=ppt/slides/_rels/slide1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6.png" Type="http://schemas.openxmlformats.org/officeDocument/2006/relationships/image"/><Relationship Id="rId3" Target="../media/image7.svg" Type="http://schemas.openxmlformats.org/officeDocument/2006/relationships/image"/><Relationship Id="rId4" Target="../media/image5.png" Type="http://schemas.openxmlformats.org/officeDocument/2006/relationships/image"/></Relationships>
</file>

<file path=ppt/slides/_rels/slide1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8.jpeg" Type="http://schemas.openxmlformats.org/officeDocument/2006/relationships/image"/></Relationships>
</file>

<file path=ppt/slides/_rels/slide1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/Relationships>
</file>

<file path=ppt/slides/_rels/slide1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9.jpeg" Type="http://schemas.openxmlformats.org/officeDocument/2006/relationships/image"/><Relationship Id="rId3" Target="../media/image2.png" Type="http://schemas.openxmlformats.org/officeDocument/2006/relationships/image"/><Relationship Id="rId4" Target="../media/image3.svg" Type="http://schemas.openxmlformats.org/officeDocument/2006/relationships/image"/></Relationships>
</file>

<file path=ppt/slides/_rels/slide1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0.jpeg" Type="http://schemas.openxmlformats.org/officeDocument/2006/relationships/image"/><Relationship Id="rId3" Target="../media/image2.png" Type="http://schemas.openxmlformats.org/officeDocument/2006/relationships/image"/><Relationship Id="rId4" Target="../media/image3.svg" Type="http://schemas.openxmlformats.org/officeDocument/2006/relationships/image"/><Relationship Id="rId5" Target="../media/image4.jpeg" Type="http://schemas.openxmlformats.org/officeDocument/2006/relationships/image"/></Relationships>
</file>

<file path=ppt/slides/_rels/slide1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1.jpeg" Type="http://schemas.openxmlformats.org/officeDocument/2006/relationships/image"/><Relationship Id="rId3" Target="../media/image2.png" Type="http://schemas.openxmlformats.org/officeDocument/2006/relationships/image"/><Relationship Id="rId4" Target="../media/image3.svg" Type="http://schemas.openxmlformats.org/officeDocument/2006/relationships/image"/></Relationships>
</file>

<file path=ppt/slides/_rels/slide18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2.jpeg" Type="http://schemas.openxmlformats.org/officeDocument/2006/relationships/image"/><Relationship Id="rId3" Target="../media/image2.png" Type="http://schemas.openxmlformats.org/officeDocument/2006/relationships/image"/><Relationship Id="rId4" Target="../media/image3.svg" Type="http://schemas.openxmlformats.org/officeDocument/2006/relationships/image"/></Relationships>
</file>

<file path=ppt/slides/_rels/slide19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6.png" Type="http://schemas.openxmlformats.org/officeDocument/2006/relationships/image"/><Relationship Id="rId3" Target="../media/image7.svg" Type="http://schemas.openxmlformats.org/officeDocument/2006/relationships/image"/><Relationship Id="rId4" Target="../media/image13.png" Type="http://schemas.openxmlformats.org/officeDocument/2006/relationships/image"/><Relationship Id="rId5" Target="../media/image14.svg" Type="http://schemas.openxmlformats.org/officeDocument/2006/relationships/image"/></Relationships>
</file>

<file path=ppt/slides/_rels/slide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/Relationships>
</file>

<file path=ppt/slides/_rels/slide20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/Relationships>
</file>

<file path=ppt/slides/_rels/slide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.png" Type="http://schemas.openxmlformats.org/officeDocument/2006/relationships/image"/><Relationship Id="rId3" Target="../media/image3.svg" Type="http://schemas.openxmlformats.org/officeDocument/2006/relationships/image"/><Relationship Id="rId4" Target="../media/image4.jpeg" Type="http://schemas.openxmlformats.org/officeDocument/2006/relationships/image"/></Relationships>
</file>

<file path=ppt/slides/_rels/slide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5.png" Type="http://schemas.openxmlformats.org/officeDocument/2006/relationships/image"/><Relationship Id="rId3" Target="../media/image6.png" Type="http://schemas.openxmlformats.org/officeDocument/2006/relationships/image"/><Relationship Id="rId4" Target="../media/image7.svg" Type="http://schemas.openxmlformats.org/officeDocument/2006/relationships/image"/></Relationships>
</file>

<file path=ppt/slides/_rels/slide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6.png" Type="http://schemas.openxmlformats.org/officeDocument/2006/relationships/image"/><Relationship Id="rId3" Target="../media/image7.svg" Type="http://schemas.openxmlformats.org/officeDocument/2006/relationships/image"/><Relationship Id="rId4" Target="../media/image5.png" Type="http://schemas.openxmlformats.org/officeDocument/2006/relationships/image"/></Relationships>
</file>

<file path=ppt/slides/_rels/slide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6.png" Type="http://schemas.openxmlformats.org/officeDocument/2006/relationships/image"/><Relationship Id="rId3" Target="../media/image7.svg" Type="http://schemas.openxmlformats.org/officeDocument/2006/relationships/image"/><Relationship Id="rId4" Target="../media/image5.png" Type="http://schemas.openxmlformats.org/officeDocument/2006/relationships/image"/></Relationships>
</file>

<file path=ppt/slides/_rels/slide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6.png" Type="http://schemas.openxmlformats.org/officeDocument/2006/relationships/image"/><Relationship Id="rId3" Target="../media/image7.svg" Type="http://schemas.openxmlformats.org/officeDocument/2006/relationships/image"/><Relationship Id="rId4" Target="../media/image5.png" Type="http://schemas.openxmlformats.org/officeDocument/2006/relationships/image"/></Relationships>
</file>

<file path=ppt/slides/_rels/slide8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6.png" Type="http://schemas.openxmlformats.org/officeDocument/2006/relationships/image"/><Relationship Id="rId3" Target="../media/image7.svg" Type="http://schemas.openxmlformats.org/officeDocument/2006/relationships/image"/><Relationship Id="rId4" Target="../media/image5.png" Type="http://schemas.openxmlformats.org/officeDocument/2006/relationships/image"/></Relationships>
</file>

<file path=ppt/slides/_rels/slide9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6.png" Type="http://schemas.openxmlformats.org/officeDocument/2006/relationships/image"/><Relationship Id="rId3" Target="../media/image7.svg" Type="http://schemas.openxmlformats.org/officeDocument/2006/relationships/image"/><Relationship Id="rId4" Target="../media/image5.png" Type="http://schemas.openxmlformats.org/officeDocument/2006/relationships/image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AutoShape 2" id="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0">
            <a:off x="-463440" y="-547700"/>
            <a:ext cx="19182287" cy="6518563"/>
          </a:xfrm>
          <a:prstGeom prst="rect">
            <a:avLst/>
          </a:prstGeom>
          <a:solidFill>
            <a:srgbClr val="DD0501">
              <a:alpha val="73725"/>
            </a:srgbClr>
          </a:solidFill>
        </p:spPr>
      </p:sp>
      <p:sp>
        <p:nvSpPr>
          <p:cNvPr name="Freeform 3" id="3"/>
          <p:cNvSpPr/>
          <p:nvPr/>
        </p:nvSpPr>
        <p:spPr>
          <a:xfrm flipH="false" flipV="false" rot="0">
            <a:off x="11717118" y="3220142"/>
            <a:ext cx="7335254" cy="5501441"/>
          </a:xfrm>
          <a:custGeom>
            <a:avLst/>
            <a:gdLst/>
            <a:ahLst/>
            <a:cxnLst/>
            <a:rect r="r" b="b" t="t" l="l"/>
            <a:pathLst>
              <a:path h="5501441" w="7335254">
                <a:moveTo>
                  <a:pt x="0" y="0"/>
                </a:moveTo>
                <a:lnTo>
                  <a:pt x="7335254" y="0"/>
                </a:lnTo>
                <a:lnTo>
                  <a:pt x="7335254" y="5501441"/>
                </a:lnTo>
                <a:lnTo>
                  <a:pt x="0" y="5501441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TextBox 4" id="4"/>
          <p:cNvSpPr txBox="true"/>
          <p:nvPr/>
        </p:nvSpPr>
        <p:spPr>
          <a:xfrm rot="0">
            <a:off x="9334044" y="962025"/>
            <a:ext cx="7925256" cy="54737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>
              <a:lnSpc>
                <a:spcPts val="4480"/>
              </a:lnSpc>
            </a:pPr>
            <a:r>
              <a:rPr lang="en-US" sz="3200" spc="352">
                <a:solidFill>
                  <a:srgbClr val="050707"/>
                </a:solidFill>
                <a:latin typeface="Raleway"/>
                <a:ea typeface="Raleway"/>
                <a:cs typeface="Raleway"/>
                <a:sym typeface="Raleway"/>
              </a:rPr>
              <a:t>11/13/25 NETWORK MEETING</a:t>
            </a:r>
          </a:p>
        </p:txBody>
      </p:sp>
      <p:grpSp>
        <p:nvGrpSpPr>
          <p:cNvPr name="Group 5" id="5"/>
          <p:cNvGrpSpPr/>
          <p:nvPr/>
        </p:nvGrpSpPr>
        <p:grpSpPr>
          <a:xfrm rot="0">
            <a:off x="448241" y="3615853"/>
            <a:ext cx="14638527" cy="5529580"/>
            <a:chOff x="0" y="0"/>
            <a:chExt cx="19518035" cy="7372773"/>
          </a:xfrm>
        </p:grpSpPr>
        <p:sp>
          <p:nvSpPr>
            <p:cNvPr name="TextBox 6" id="6"/>
            <p:cNvSpPr txBox="true"/>
            <p:nvPr/>
          </p:nvSpPr>
          <p:spPr>
            <a:xfrm rot="0">
              <a:off x="0" y="95250"/>
              <a:ext cx="19518035" cy="5404697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15820"/>
                </a:lnSpc>
              </a:pPr>
              <a:r>
                <a:rPr lang="en-US" sz="14000" i="true" b="true">
                  <a:solidFill>
                    <a:srgbClr val="050707"/>
                  </a:solidFill>
                  <a:latin typeface="Playfair Display Bold Italics"/>
                  <a:ea typeface="Playfair Display Bold Italics"/>
                  <a:cs typeface="Playfair Display Bold Italics"/>
                  <a:sym typeface="Playfair Display Bold Italics"/>
                </a:rPr>
                <a:t>Repression VS</a:t>
              </a:r>
            </a:p>
            <a:p>
              <a:pPr algn="l">
                <a:lnSpc>
                  <a:spcPts val="15819"/>
                </a:lnSpc>
              </a:pPr>
              <a:r>
                <a:rPr lang="en-US" sz="14000" i="true">
                  <a:solidFill>
                    <a:srgbClr val="050707"/>
                  </a:solidFill>
                  <a:latin typeface="Playfair Display Italics"/>
                  <a:ea typeface="Playfair Display Italics"/>
                  <a:cs typeface="Playfair Display Italics"/>
                  <a:sym typeface="Playfair Display Italics"/>
                </a:rPr>
                <a:t>Disassociation</a:t>
              </a:r>
            </a:p>
          </p:txBody>
        </p:sp>
        <p:sp>
          <p:nvSpPr>
            <p:cNvPr name="TextBox 7" id="7"/>
            <p:cNvSpPr txBox="true"/>
            <p:nvPr/>
          </p:nvSpPr>
          <p:spPr>
            <a:xfrm rot="0">
              <a:off x="0" y="6740525"/>
              <a:ext cx="16206838" cy="632248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3919"/>
                </a:lnSpc>
              </a:pPr>
              <a:r>
                <a:rPr lang="en-US" sz="2800" spc="140">
                  <a:solidFill>
                    <a:srgbClr val="050707"/>
                  </a:solidFill>
                  <a:latin typeface="Raleway"/>
                  <a:ea typeface="Raleway"/>
                  <a:cs typeface="Raleway"/>
                  <a:sym typeface="Raleway"/>
                </a:rPr>
                <a:t>Driven to be Free Magazine Network    www.DriventobeFree.org</a:t>
              </a:r>
            </a:p>
          </p:txBody>
        </p:sp>
      </p:grp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326447" y="1285875"/>
            <a:ext cx="6269509" cy="8858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300"/>
              </a:lnSpc>
            </a:pPr>
            <a:r>
              <a:rPr lang="en-US" sz="7500" spc="-577">
                <a:solidFill>
                  <a:srgbClr val="062E67"/>
                </a:solidFill>
                <a:latin typeface="Open Sauce"/>
                <a:ea typeface="Open Sauce"/>
                <a:cs typeface="Open Sauce"/>
                <a:sym typeface="Open Sauce"/>
              </a:rPr>
              <a:t>Repression</a:t>
            </a:r>
          </a:p>
        </p:txBody>
      </p:sp>
      <p:sp>
        <p:nvSpPr>
          <p:cNvPr name="Freeform 3" id="3"/>
          <p:cNvSpPr/>
          <p:nvPr/>
        </p:nvSpPr>
        <p:spPr>
          <a:xfrm flipH="false" flipV="false" rot="0">
            <a:off x="16993771" y="9020761"/>
            <a:ext cx="265529" cy="265529"/>
          </a:xfrm>
          <a:custGeom>
            <a:avLst/>
            <a:gdLst/>
            <a:ahLst/>
            <a:cxnLst/>
            <a:rect r="r" b="b" t="t" l="l"/>
            <a:pathLst>
              <a:path h="265529" w="265529">
                <a:moveTo>
                  <a:pt x="0" y="0"/>
                </a:moveTo>
                <a:lnTo>
                  <a:pt x="265529" y="0"/>
                </a:lnTo>
                <a:lnTo>
                  <a:pt x="265529" y="265528"/>
                </a:lnTo>
                <a:lnTo>
                  <a:pt x="0" y="26552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4" id="4"/>
          <p:cNvSpPr txBox="true"/>
          <p:nvPr/>
        </p:nvSpPr>
        <p:spPr>
          <a:xfrm rot="0">
            <a:off x="326447" y="2765425"/>
            <a:ext cx="8530869" cy="57943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1187449" indent="-593725" lvl="1">
              <a:lnSpc>
                <a:spcPts val="7699"/>
              </a:lnSpc>
              <a:buFont typeface="Arial"/>
              <a:buChar char="•"/>
            </a:pPr>
            <a:r>
              <a:rPr lang="en-US" sz="5499">
                <a:solidFill>
                  <a:srgbClr val="062E67"/>
                </a:solidFill>
                <a:latin typeface="Roboto"/>
                <a:ea typeface="Roboto"/>
                <a:cs typeface="Roboto"/>
                <a:sym typeface="Roboto"/>
              </a:rPr>
              <a:t>Once repression is removed, memory and emotion do not go away; they now have to deal with memory w/o a coping mechanism.</a:t>
            </a:r>
          </a:p>
        </p:txBody>
      </p:sp>
      <p:sp>
        <p:nvSpPr>
          <p:cNvPr name="TextBox 5" id="5"/>
          <p:cNvSpPr txBox="true"/>
          <p:nvPr/>
        </p:nvSpPr>
        <p:spPr>
          <a:xfrm rot="0">
            <a:off x="9144000" y="2765425"/>
            <a:ext cx="8530869" cy="38512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1187449" indent="-593725" lvl="1">
              <a:lnSpc>
                <a:spcPts val="7699"/>
              </a:lnSpc>
              <a:buFont typeface="Arial"/>
              <a:buChar char="•"/>
            </a:pPr>
            <a:r>
              <a:rPr lang="en-US" sz="5499">
                <a:solidFill>
                  <a:srgbClr val="062E67"/>
                </a:solidFill>
                <a:latin typeface="Roboto"/>
                <a:ea typeface="Roboto"/>
                <a:cs typeface="Roboto"/>
                <a:sym typeface="Roboto"/>
              </a:rPr>
              <a:t>Memories of abuse seep into daily life.</a:t>
            </a:r>
          </a:p>
          <a:p>
            <a:pPr algn="l" marL="1187449" indent="-593725" lvl="1">
              <a:lnSpc>
                <a:spcPts val="7699"/>
              </a:lnSpc>
              <a:buFont typeface="Arial"/>
              <a:buChar char="•"/>
            </a:pPr>
            <a:r>
              <a:rPr lang="en-US" sz="5499">
                <a:solidFill>
                  <a:srgbClr val="062E67"/>
                </a:solidFill>
                <a:latin typeface="Roboto"/>
                <a:ea typeface="Roboto"/>
                <a:cs typeface="Roboto"/>
                <a:sym typeface="Roboto"/>
              </a:rPr>
              <a:t>Experience recorded in memory precisely.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10004243" y="1285875"/>
            <a:ext cx="5741861" cy="8858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300"/>
              </a:lnSpc>
            </a:pPr>
            <a:r>
              <a:rPr lang="en-US" sz="7500" spc="-577">
                <a:solidFill>
                  <a:srgbClr val="062E67"/>
                </a:solidFill>
                <a:latin typeface="Open Sauce"/>
                <a:ea typeface="Open Sauce"/>
                <a:cs typeface="Open Sauce"/>
                <a:sym typeface="Open Sauce"/>
              </a:rPr>
              <a:t>Disassociation</a:t>
            </a:r>
          </a:p>
        </p:txBody>
      </p:sp>
      <p:sp>
        <p:nvSpPr>
          <p:cNvPr name="Freeform 7" id="7"/>
          <p:cNvSpPr/>
          <p:nvPr/>
        </p:nvSpPr>
        <p:spPr>
          <a:xfrm flipH="false" flipV="false" rot="0">
            <a:off x="-613131" y="-811530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8746" t="0" r="-8746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0">
            <a:off x="-613131" y="925830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8746" t="0" r="-8746" b="0"/>
            </a:stretch>
          </a:blipFill>
        </p:spPr>
      </p:sp>
      <p:sp>
        <p:nvSpPr>
          <p:cNvPr name="TextBox 9" id="9"/>
          <p:cNvSpPr txBox="true"/>
          <p:nvPr/>
        </p:nvSpPr>
        <p:spPr>
          <a:xfrm rot="0">
            <a:off x="1286008" y="9525880"/>
            <a:ext cx="14489723" cy="50038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919"/>
              </a:lnSpc>
            </a:pPr>
            <a:r>
              <a:rPr lang="en-US" sz="2799">
                <a:solidFill>
                  <a:srgbClr val="062E67"/>
                </a:solidFill>
                <a:latin typeface="Roboto"/>
                <a:ea typeface="Roboto"/>
                <a:cs typeface="Roboto"/>
                <a:sym typeface="Roboto"/>
              </a:rPr>
              <a:t>Extracted from the book The Truth About False Memory Syndrome by Dr. James Friesen</a:t>
            </a:r>
          </a:p>
        </p:txBody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326447" y="1285875"/>
            <a:ext cx="6269509" cy="8858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300"/>
              </a:lnSpc>
            </a:pPr>
            <a:r>
              <a:rPr lang="en-US" sz="7500" spc="-577">
                <a:solidFill>
                  <a:srgbClr val="062E67"/>
                </a:solidFill>
                <a:latin typeface="Open Sauce"/>
                <a:ea typeface="Open Sauce"/>
                <a:cs typeface="Open Sauce"/>
                <a:sym typeface="Open Sauce"/>
              </a:rPr>
              <a:t>Repression</a:t>
            </a:r>
          </a:p>
        </p:txBody>
      </p:sp>
      <p:sp>
        <p:nvSpPr>
          <p:cNvPr name="Freeform 3" id="3"/>
          <p:cNvSpPr/>
          <p:nvPr/>
        </p:nvSpPr>
        <p:spPr>
          <a:xfrm flipH="false" flipV="false" rot="0">
            <a:off x="16993771" y="9020761"/>
            <a:ext cx="265529" cy="265529"/>
          </a:xfrm>
          <a:custGeom>
            <a:avLst/>
            <a:gdLst/>
            <a:ahLst/>
            <a:cxnLst/>
            <a:rect r="r" b="b" t="t" l="l"/>
            <a:pathLst>
              <a:path h="265529" w="265529">
                <a:moveTo>
                  <a:pt x="0" y="0"/>
                </a:moveTo>
                <a:lnTo>
                  <a:pt x="265529" y="0"/>
                </a:lnTo>
                <a:lnTo>
                  <a:pt x="265529" y="265528"/>
                </a:lnTo>
                <a:lnTo>
                  <a:pt x="0" y="26552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4" id="4"/>
          <p:cNvSpPr txBox="true"/>
          <p:nvPr/>
        </p:nvSpPr>
        <p:spPr>
          <a:xfrm rot="0">
            <a:off x="326447" y="2794000"/>
            <a:ext cx="8530869" cy="56134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863599" indent="-431800" lvl="1">
              <a:lnSpc>
                <a:spcPts val="5599"/>
              </a:lnSpc>
              <a:buFont typeface="Arial"/>
              <a:buChar char="•"/>
            </a:pPr>
            <a:r>
              <a:rPr lang="en-US" sz="3999">
                <a:solidFill>
                  <a:srgbClr val="062E67"/>
                </a:solidFill>
                <a:latin typeface="Roboto"/>
                <a:ea typeface="Roboto"/>
                <a:cs typeface="Roboto"/>
                <a:sym typeface="Roboto"/>
              </a:rPr>
              <a:t>Distortions can be recorded from a purposeful mislead (like someone dressing up as another person) – Distortions include time and place, fatigue, clarity, or sequence of the event. Difficulties if a person was drugged could distort</a:t>
            </a:r>
          </a:p>
        </p:txBody>
      </p:sp>
      <p:sp>
        <p:nvSpPr>
          <p:cNvPr name="TextBox 5" id="5"/>
          <p:cNvSpPr txBox="true"/>
          <p:nvPr/>
        </p:nvSpPr>
        <p:spPr>
          <a:xfrm rot="0">
            <a:off x="9144000" y="2794000"/>
            <a:ext cx="8530869" cy="34988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863599" indent="-431800" lvl="1">
              <a:lnSpc>
                <a:spcPts val="5599"/>
              </a:lnSpc>
              <a:buFont typeface="Arial"/>
              <a:buChar char="•"/>
            </a:pPr>
            <a:r>
              <a:rPr lang="en-US" sz="3999">
                <a:solidFill>
                  <a:srgbClr val="062E67"/>
                </a:solidFill>
                <a:latin typeface="Roboto"/>
                <a:ea typeface="Roboto"/>
                <a:cs typeface="Roboto"/>
                <a:sym typeface="Roboto"/>
              </a:rPr>
              <a:t>If there are misconceptions, they are recorded too.  (e.g.: someone is dressed up like Jesus &amp; influence abuse...that distortion is recorded.)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10004243" y="1285875"/>
            <a:ext cx="5741861" cy="8858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300"/>
              </a:lnSpc>
            </a:pPr>
            <a:r>
              <a:rPr lang="en-US" sz="7500" spc="-577">
                <a:solidFill>
                  <a:srgbClr val="062E67"/>
                </a:solidFill>
                <a:latin typeface="Open Sauce"/>
                <a:ea typeface="Open Sauce"/>
                <a:cs typeface="Open Sauce"/>
                <a:sym typeface="Open Sauce"/>
              </a:rPr>
              <a:t>Disassociation</a:t>
            </a:r>
          </a:p>
        </p:txBody>
      </p:sp>
      <p:sp>
        <p:nvSpPr>
          <p:cNvPr name="Freeform 7" id="7"/>
          <p:cNvSpPr/>
          <p:nvPr/>
        </p:nvSpPr>
        <p:spPr>
          <a:xfrm flipH="false" flipV="false" rot="0">
            <a:off x="-613131" y="-811530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8746" t="0" r="-8746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0">
            <a:off x="-613131" y="925830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8746" t="0" r="-8746" b="0"/>
            </a:stretch>
          </a:blipFill>
        </p:spPr>
      </p:sp>
      <p:sp>
        <p:nvSpPr>
          <p:cNvPr name="TextBox 9" id="9"/>
          <p:cNvSpPr txBox="true"/>
          <p:nvPr/>
        </p:nvSpPr>
        <p:spPr>
          <a:xfrm rot="0">
            <a:off x="1286008" y="9525880"/>
            <a:ext cx="14489723" cy="50038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919"/>
              </a:lnSpc>
            </a:pPr>
            <a:r>
              <a:rPr lang="en-US" sz="2799">
                <a:solidFill>
                  <a:srgbClr val="062E67"/>
                </a:solidFill>
                <a:latin typeface="Roboto"/>
                <a:ea typeface="Roboto"/>
                <a:cs typeface="Roboto"/>
                <a:sym typeface="Roboto"/>
              </a:rPr>
              <a:t>Extracted from the book The Truth About False Memory Syndrome by Dr. James Friesen</a:t>
            </a:r>
          </a:p>
        </p:txBody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16993771" y="9020761"/>
            <a:ext cx="265529" cy="265529"/>
          </a:xfrm>
          <a:custGeom>
            <a:avLst/>
            <a:gdLst/>
            <a:ahLst/>
            <a:cxnLst/>
            <a:rect r="r" b="b" t="t" l="l"/>
            <a:pathLst>
              <a:path h="265529" w="265529">
                <a:moveTo>
                  <a:pt x="0" y="0"/>
                </a:moveTo>
                <a:lnTo>
                  <a:pt x="265529" y="0"/>
                </a:lnTo>
                <a:lnTo>
                  <a:pt x="265529" y="265528"/>
                </a:lnTo>
                <a:lnTo>
                  <a:pt x="0" y="26552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3" id="3"/>
          <p:cNvSpPr txBox="true"/>
          <p:nvPr/>
        </p:nvSpPr>
        <p:spPr>
          <a:xfrm rot="0">
            <a:off x="3257856" y="2536825"/>
            <a:ext cx="13735915" cy="62515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7699"/>
              </a:lnSpc>
            </a:pPr>
            <a:r>
              <a:rPr lang="en-US" sz="5499">
                <a:solidFill>
                  <a:srgbClr val="062E67"/>
                </a:solidFill>
                <a:latin typeface="Roboto"/>
                <a:ea typeface="Roboto"/>
                <a:cs typeface="Roboto"/>
                <a:sym typeface="Roboto"/>
              </a:rPr>
              <a:t>·Sudden mood shifts</a:t>
            </a:r>
          </a:p>
          <a:p>
            <a:pPr algn="l">
              <a:lnSpc>
                <a:spcPts val="7699"/>
              </a:lnSpc>
            </a:pPr>
            <a:r>
              <a:rPr lang="en-US" sz="5499">
                <a:solidFill>
                  <a:srgbClr val="062E67"/>
                </a:solidFill>
                <a:latin typeface="Roboto"/>
                <a:ea typeface="Roboto"/>
                <a:cs typeface="Roboto"/>
                <a:sym typeface="Roboto"/>
              </a:rPr>
              <a:t>·Denial of actions observed by others</a:t>
            </a:r>
          </a:p>
          <a:p>
            <a:pPr algn="l">
              <a:lnSpc>
                <a:spcPts val="7699"/>
              </a:lnSpc>
            </a:pPr>
            <a:r>
              <a:rPr lang="en-US" sz="5499">
                <a:solidFill>
                  <a:srgbClr val="062E67"/>
                </a:solidFill>
                <a:latin typeface="Roboto"/>
                <a:ea typeface="Roboto"/>
                <a:cs typeface="Roboto"/>
                <a:sym typeface="Roboto"/>
              </a:rPr>
              <a:t>·Forgetfulness (despite high intelligence)</a:t>
            </a:r>
          </a:p>
          <a:p>
            <a:pPr algn="l">
              <a:lnSpc>
                <a:spcPts val="7699"/>
              </a:lnSpc>
            </a:pPr>
            <a:r>
              <a:rPr lang="en-US" sz="5499">
                <a:solidFill>
                  <a:srgbClr val="062E67"/>
                </a:solidFill>
                <a:latin typeface="Roboto"/>
                <a:ea typeface="Roboto"/>
                <a:cs typeface="Roboto"/>
                <a:sym typeface="Roboto"/>
              </a:rPr>
              <a:t>·Evidence of internal dialogue</a:t>
            </a:r>
          </a:p>
          <a:p>
            <a:pPr algn="l">
              <a:lnSpc>
                <a:spcPts val="7699"/>
              </a:lnSpc>
            </a:pPr>
            <a:r>
              <a:rPr lang="en-US" sz="5499">
                <a:solidFill>
                  <a:srgbClr val="062E67"/>
                </a:solidFill>
                <a:latin typeface="Roboto"/>
                <a:ea typeface="Roboto"/>
                <a:cs typeface="Roboto"/>
                <a:sym typeface="Roboto"/>
              </a:rPr>
              <a:t>·Flashback – 4 or more suggest DID </a:t>
            </a:r>
          </a:p>
          <a:p>
            <a:pPr algn="l">
              <a:lnSpc>
                <a:spcPts val="5599"/>
              </a:lnSpc>
            </a:pPr>
          </a:p>
          <a:p>
            <a:pPr algn="l">
              <a:lnSpc>
                <a:spcPts val="5599"/>
              </a:lnSpc>
            </a:pPr>
          </a:p>
        </p:txBody>
      </p:sp>
      <p:sp>
        <p:nvSpPr>
          <p:cNvPr name="TextBox 4" id="4"/>
          <p:cNvSpPr txBox="true"/>
          <p:nvPr/>
        </p:nvSpPr>
        <p:spPr>
          <a:xfrm rot="0">
            <a:off x="1028700" y="1285875"/>
            <a:ext cx="5741861" cy="8858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300"/>
              </a:lnSpc>
            </a:pPr>
            <a:r>
              <a:rPr lang="en-US" sz="7500" spc="-577">
                <a:solidFill>
                  <a:srgbClr val="062E67"/>
                </a:solidFill>
                <a:latin typeface="Open Sauce"/>
                <a:ea typeface="Open Sauce"/>
                <a:cs typeface="Open Sauce"/>
                <a:sym typeface="Open Sauce"/>
              </a:rPr>
              <a:t>Disassociation</a:t>
            </a:r>
          </a:p>
        </p:txBody>
      </p:sp>
      <p:sp>
        <p:nvSpPr>
          <p:cNvPr name="Freeform 5" id="5"/>
          <p:cNvSpPr/>
          <p:nvPr/>
        </p:nvSpPr>
        <p:spPr>
          <a:xfrm flipH="false" flipV="false" rot="0">
            <a:off x="-613131" y="-868680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8746" t="0" r="-8746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-613131" y="925830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8746" t="0" r="-8746" b="0"/>
            </a:stretch>
          </a:blipFill>
        </p:spPr>
      </p:sp>
      <p:sp>
        <p:nvSpPr>
          <p:cNvPr name="TextBox 7" id="7"/>
          <p:cNvSpPr txBox="true"/>
          <p:nvPr/>
        </p:nvSpPr>
        <p:spPr>
          <a:xfrm rot="0">
            <a:off x="1286008" y="9525880"/>
            <a:ext cx="14489723" cy="50038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919"/>
              </a:lnSpc>
            </a:pPr>
            <a:r>
              <a:rPr lang="en-US" sz="2799">
                <a:solidFill>
                  <a:srgbClr val="062E67"/>
                </a:solidFill>
                <a:latin typeface="Roboto"/>
                <a:ea typeface="Roboto"/>
                <a:cs typeface="Roboto"/>
                <a:sym typeface="Roboto"/>
              </a:rPr>
              <a:t>Extracted from the book The Truth About False Memory Syndrome by Dr. James Friesen</a:t>
            </a:r>
          </a:p>
        </p:txBody>
      </p: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10804759" y="2870034"/>
            <a:ext cx="12352120" cy="4804914"/>
          </a:xfrm>
          <a:custGeom>
            <a:avLst/>
            <a:gdLst/>
            <a:ahLst/>
            <a:cxnLst/>
            <a:rect r="r" b="b" t="t" l="l"/>
            <a:pathLst>
              <a:path h="4804914" w="12352120">
                <a:moveTo>
                  <a:pt x="0" y="0"/>
                </a:moveTo>
                <a:lnTo>
                  <a:pt x="12352120" y="0"/>
                </a:lnTo>
                <a:lnTo>
                  <a:pt x="12352120" y="4804914"/>
                </a:lnTo>
                <a:lnTo>
                  <a:pt x="0" y="480491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-71274"/>
            </a:stretch>
          </a:blipFill>
        </p:spPr>
      </p:sp>
      <p:sp>
        <p:nvSpPr>
          <p:cNvPr name="TextBox 3" id="3"/>
          <p:cNvSpPr txBox="true"/>
          <p:nvPr/>
        </p:nvSpPr>
        <p:spPr>
          <a:xfrm rot="0">
            <a:off x="1008735" y="2951754"/>
            <a:ext cx="16250565" cy="660527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1014726" indent="-507363" lvl="1">
              <a:lnSpc>
                <a:spcPts val="6579"/>
              </a:lnSpc>
              <a:buFont typeface="Arial"/>
              <a:buChar char="•"/>
            </a:pPr>
            <a:r>
              <a:rPr lang="en-US" sz="4699">
                <a:solidFill>
                  <a:srgbClr val="062E67"/>
                </a:solidFill>
                <a:latin typeface="Roboto"/>
                <a:ea typeface="Roboto"/>
                <a:cs typeface="Roboto"/>
                <a:sym typeface="Roboto"/>
              </a:rPr>
              <a:t>Perpetrators of abuse using</a:t>
            </a:r>
          </a:p>
          <a:p>
            <a:pPr algn="l" marL="1014726" indent="-507363" lvl="1">
              <a:lnSpc>
                <a:spcPts val="6579"/>
              </a:lnSpc>
              <a:buFont typeface="Arial"/>
              <a:buChar char="•"/>
            </a:pPr>
            <a:r>
              <a:rPr lang="en-US" sz="4699">
                <a:solidFill>
                  <a:srgbClr val="062E67"/>
                </a:solidFill>
                <a:latin typeface="Roboto"/>
                <a:ea typeface="Roboto"/>
                <a:cs typeface="Roboto"/>
                <a:sym typeface="Roboto"/>
              </a:rPr>
              <a:t>Costumes</a:t>
            </a:r>
          </a:p>
          <a:p>
            <a:pPr algn="l" marL="1014726" indent="-507363" lvl="1">
              <a:lnSpc>
                <a:spcPts val="6579"/>
              </a:lnSpc>
              <a:buFont typeface="Arial"/>
              <a:buChar char="•"/>
            </a:pPr>
            <a:r>
              <a:rPr lang="en-US" sz="4699">
                <a:solidFill>
                  <a:srgbClr val="062E67"/>
                </a:solidFill>
                <a:latin typeface="Roboto"/>
                <a:ea typeface="Roboto"/>
                <a:cs typeface="Roboto"/>
                <a:sym typeface="Roboto"/>
              </a:rPr>
              <a:t>Sets/Stages</a:t>
            </a:r>
          </a:p>
          <a:p>
            <a:pPr algn="l" marL="1014726" indent="-507363" lvl="1">
              <a:lnSpc>
                <a:spcPts val="6579"/>
              </a:lnSpc>
              <a:buFont typeface="Arial"/>
              <a:buChar char="•"/>
            </a:pPr>
            <a:r>
              <a:rPr lang="en-US" sz="4699">
                <a:solidFill>
                  <a:srgbClr val="062E67"/>
                </a:solidFill>
                <a:latin typeface="Roboto"/>
                <a:ea typeface="Roboto"/>
                <a:cs typeface="Roboto"/>
                <a:sym typeface="Roboto"/>
              </a:rPr>
              <a:t>Drugs</a:t>
            </a:r>
          </a:p>
          <a:p>
            <a:pPr algn="l" marL="1014726" indent="-507363" lvl="1">
              <a:lnSpc>
                <a:spcPts val="6579"/>
              </a:lnSpc>
              <a:buFont typeface="Arial"/>
              <a:buChar char="•"/>
            </a:pPr>
            <a:r>
              <a:rPr lang="en-US" sz="4699">
                <a:solidFill>
                  <a:srgbClr val="062E67"/>
                </a:solidFill>
                <a:latin typeface="Roboto"/>
                <a:ea typeface="Roboto"/>
                <a:cs typeface="Roboto"/>
                <a:sym typeface="Roboto"/>
              </a:rPr>
              <a:t>Hypnosis/Hypnotic suggestions</a:t>
            </a:r>
          </a:p>
          <a:p>
            <a:pPr algn="l" marL="1014726" indent="-507363" lvl="1">
              <a:lnSpc>
                <a:spcPts val="6579"/>
              </a:lnSpc>
              <a:buFont typeface="Arial"/>
              <a:buChar char="•"/>
            </a:pPr>
            <a:r>
              <a:rPr lang="en-US" sz="4699">
                <a:solidFill>
                  <a:srgbClr val="062E67"/>
                </a:solidFill>
                <a:latin typeface="Roboto"/>
                <a:ea typeface="Roboto"/>
                <a:cs typeface="Roboto"/>
                <a:sym typeface="Roboto"/>
              </a:rPr>
              <a:t>Alter Personalities programmed</a:t>
            </a:r>
          </a:p>
          <a:p>
            <a:pPr algn="l" marL="1014726" indent="-507363" lvl="1">
              <a:lnSpc>
                <a:spcPts val="6579"/>
              </a:lnSpc>
              <a:buFont typeface="Arial"/>
              <a:buChar char="•"/>
            </a:pPr>
            <a:r>
              <a:rPr lang="en-US" sz="4699">
                <a:solidFill>
                  <a:srgbClr val="062E67"/>
                </a:solidFill>
                <a:latin typeface="Roboto"/>
                <a:ea typeface="Roboto"/>
                <a:cs typeface="Roboto"/>
                <a:sym typeface="Roboto"/>
              </a:rPr>
              <a:t>Artificial information on video or images used to implant memory under hypnosis</a:t>
            </a:r>
          </a:p>
        </p:txBody>
      </p:sp>
      <p:sp>
        <p:nvSpPr>
          <p:cNvPr name="TextBox 4" id="4"/>
          <p:cNvSpPr txBox="true"/>
          <p:nvPr/>
        </p:nvSpPr>
        <p:spPr>
          <a:xfrm rot="0">
            <a:off x="867461" y="1441261"/>
            <a:ext cx="17028573" cy="77800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544"/>
              </a:lnSpc>
            </a:pPr>
            <a:r>
              <a:rPr lang="en-US" sz="6600" spc="-508">
                <a:solidFill>
                  <a:srgbClr val="062E67"/>
                </a:solidFill>
                <a:latin typeface="Open Sauce"/>
                <a:ea typeface="Open Sauce"/>
                <a:cs typeface="Open Sauce"/>
                <a:sym typeface="Open Sauce"/>
              </a:rPr>
              <a:t>How Might Recorded Memory be DISTORTED? </a:t>
            </a:r>
          </a:p>
        </p:txBody>
      </p:sp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1008735" y="2951754"/>
            <a:ext cx="16250565" cy="660527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1014726" indent="-507363" lvl="1">
              <a:lnSpc>
                <a:spcPts val="6579"/>
              </a:lnSpc>
              <a:buFont typeface="Arial"/>
              <a:buChar char="•"/>
            </a:pPr>
            <a:r>
              <a:rPr lang="en-US" sz="4699">
                <a:solidFill>
                  <a:srgbClr val="062E67"/>
                </a:solidFill>
                <a:latin typeface="Roboto"/>
                <a:ea typeface="Roboto"/>
                <a:cs typeface="Roboto"/>
                <a:sym typeface="Roboto"/>
              </a:rPr>
              <a:t>The memory is NEW information. Like a surprise.</a:t>
            </a:r>
          </a:p>
          <a:p>
            <a:pPr algn="l" marL="1014726" indent="-507363" lvl="1">
              <a:lnSpc>
                <a:spcPts val="6579"/>
              </a:lnSpc>
              <a:buFont typeface="Arial"/>
              <a:buChar char="•"/>
            </a:pPr>
            <a:r>
              <a:rPr lang="en-US" sz="4699">
                <a:solidFill>
                  <a:srgbClr val="062E67"/>
                </a:solidFill>
                <a:latin typeface="Roboto"/>
                <a:ea typeface="Roboto"/>
                <a:cs typeface="Roboto"/>
                <a:sym typeface="Roboto"/>
              </a:rPr>
              <a:t>Body Memory</a:t>
            </a:r>
          </a:p>
          <a:p>
            <a:pPr algn="l" marL="1014726" indent="-507363" lvl="1">
              <a:lnSpc>
                <a:spcPts val="6579"/>
              </a:lnSpc>
              <a:buFont typeface="Arial"/>
              <a:buChar char="•"/>
            </a:pPr>
            <a:r>
              <a:rPr lang="en-US" sz="4699">
                <a:solidFill>
                  <a:srgbClr val="062E67"/>
                </a:solidFill>
                <a:latin typeface="Roboto"/>
                <a:ea typeface="Roboto"/>
                <a:cs typeface="Roboto"/>
                <a:sym typeface="Roboto"/>
              </a:rPr>
              <a:t>Relief or healing upon recovery of the memory </a:t>
            </a:r>
          </a:p>
          <a:p>
            <a:pPr algn="l" marL="1014726" indent="-507363" lvl="1">
              <a:lnSpc>
                <a:spcPts val="6579"/>
              </a:lnSpc>
              <a:buFont typeface="Arial"/>
              <a:buChar char="•"/>
            </a:pPr>
            <a:r>
              <a:rPr lang="en-US" sz="4699">
                <a:solidFill>
                  <a:srgbClr val="062E67"/>
                </a:solidFill>
                <a:latin typeface="Roboto"/>
                <a:ea typeface="Roboto"/>
                <a:cs typeface="Roboto"/>
                <a:sym typeface="Roboto"/>
              </a:rPr>
              <a:t>The pieces fit with ongoing issues or triggers </a:t>
            </a:r>
          </a:p>
          <a:p>
            <a:pPr algn="l" marL="1014726" indent="-507363" lvl="1">
              <a:lnSpc>
                <a:spcPts val="6579"/>
              </a:lnSpc>
              <a:buFont typeface="Arial"/>
              <a:buChar char="•"/>
            </a:pPr>
            <a:r>
              <a:rPr lang="en-US" sz="4699">
                <a:solidFill>
                  <a:srgbClr val="062E67"/>
                </a:solidFill>
                <a:latin typeface="Roboto"/>
                <a:ea typeface="Roboto"/>
                <a:cs typeface="Roboto"/>
                <a:sym typeface="Roboto"/>
              </a:rPr>
              <a:t>Confirmation from the Lord Jesus Christ or Holy Spirit</a:t>
            </a:r>
          </a:p>
          <a:p>
            <a:pPr algn="l" marL="1014726" indent="-507363" lvl="1">
              <a:lnSpc>
                <a:spcPts val="6579"/>
              </a:lnSpc>
              <a:buFont typeface="Arial"/>
              <a:buChar char="•"/>
            </a:pPr>
            <a:r>
              <a:rPr lang="en-US" sz="4699">
                <a:solidFill>
                  <a:srgbClr val="062E67"/>
                </a:solidFill>
                <a:latin typeface="Roboto"/>
                <a:ea typeface="Roboto"/>
                <a:cs typeface="Roboto"/>
                <a:sym typeface="Roboto"/>
              </a:rPr>
              <a:t>Physical validation of a place or object (memories match unknown marker, journal, diary, etc.)</a:t>
            </a:r>
          </a:p>
          <a:p>
            <a:pPr algn="l" marL="1014726" indent="-507363" lvl="1">
              <a:lnSpc>
                <a:spcPts val="6579"/>
              </a:lnSpc>
              <a:buFont typeface="Arial"/>
              <a:buChar char="•"/>
            </a:pPr>
            <a:r>
              <a:rPr lang="en-US" sz="4699">
                <a:solidFill>
                  <a:srgbClr val="062E67"/>
                </a:solidFill>
                <a:latin typeface="Roboto"/>
                <a:ea typeface="Roboto"/>
                <a:cs typeface="Roboto"/>
                <a:sym typeface="Roboto"/>
              </a:rPr>
              <a:t>Repetitive in dreams  (hiding, running, escaping)</a:t>
            </a:r>
          </a:p>
        </p:txBody>
      </p:sp>
      <p:sp>
        <p:nvSpPr>
          <p:cNvPr name="TextBox 3" id="3"/>
          <p:cNvSpPr txBox="true"/>
          <p:nvPr/>
        </p:nvSpPr>
        <p:spPr>
          <a:xfrm rot="0">
            <a:off x="867461" y="1441261"/>
            <a:ext cx="17028573" cy="77800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544"/>
              </a:lnSpc>
            </a:pPr>
            <a:r>
              <a:rPr lang="en-US" sz="6600" spc="-508">
                <a:solidFill>
                  <a:srgbClr val="062E67"/>
                </a:solidFill>
                <a:latin typeface="Open Sauce"/>
                <a:ea typeface="Open Sauce"/>
                <a:cs typeface="Open Sauce"/>
                <a:sym typeface="Open Sauce"/>
              </a:rPr>
              <a:t>Real Memory Signs</a:t>
            </a:r>
          </a:p>
        </p:txBody>
      </p:sp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062E6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9885520" y="1028700"/>
            <a:ext cx="8402480" cy="9258300"/>
            <a:chOff x="0" y="0"/>
            <a:chExt cx="2374400" cy="261624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2374400" cy="2616240"/>
            </a:xfrm>
            <a:custGeom>
              <a:avLst/>
              <a:gdLst/>
              <a:ahLst/>
              <a:cxnLst/>
              <a:rect r="r" b="b" t="t" l="l"/>
              <a:pathLst>
                <a:path h="2616240" w="2374400">
                  <a:moveTo>
                    <a:pt x="0" y="0"/>
                  </a:moveTo>
                  <a:lnTo>
                    <a:pt x="2374400" y="0"/>
                  </a:lnTo>
                  <a:lnTo>
                    <a:pt x="2374400" y="2616240"/>
                  </a:lnTo>
                  <a:lnTo>
                    <a:pt x="0" y="2616240"/>
                  </a:lnTo>
                  <a:close/>
                </a:path>
              </a:pathLst>
            </a:custGeom>
            <a:blipFill>
              <a:blip r:embed="rId2"/>
              <a:stretch>
                <a:fillRect l="-12694" t="0" r="-12694" b="0"/>
              </a:stretch>
            </a:blipFill>
          </p:spPr>
        </p:sp>
      </p:grpSp>
      <p:sp>
        <p:nvSpPr>
          <p:cNvPr name="TextBox 4" id="4"/>
          <p:cNvSpPr txBox="true"/>
          <p:nvPr/>
        </p:nvSpPr>
        <p:spPr>
          <a:xfrm rot="0">
            <a:off x="1028700" y="1552575"/>
            <a:ext cx="8613981" cy="180270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2839"/>
              </a:lnSpc>
            </a:pPr>
            <a:r>
              <a:rPr lang="en-US" sz="15284" spc="-1176">
                <a:solidFill>
                  <a:srgbClr val="FFFFFF"/>
                </a:solidFill>
                <a:latin typeface="Open Sauce"/>
                <a:ea typeface="Open Sauce"/>
                <a:cs typeface="Open Sauce"/>
                <a:sym typeface="Open Sauce"/>
              </a:rPr>
              <a:t>John 8:32</a:t>
            </a:r>
          </a:p>
        </p:txBody>
      </p:sp>
      <p:sp>
        <p:nvSpPr>
          <p:cNvPr name="TextBox 5" id="5"/>
          <p:cNvSpPr txBox="true"/>
          <p:nvPr/>
        </p:nvSpPr>
        <p:spPr>
          <a:xfrm rot="0">
            <a:off x="1294229" y="4123024"/>
            <a:ext cx="7445052" cy="457123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7344"/>
              </a:lnSpc>
            </a:pPr>
            <a:r>
              <a:rPr lang="en-US" sz="7200" spc="-554">
                <a:solidFill>
                  <a:srgbClr val="FFFFFF"/>
                </a:solidFill>
                <a:latin typeface="Open Sauce"/>
                <a:ea typeface="Open Sauce"/>
                <a:cs typeface="Open Sauce"/>
                <a:sym typeface="Open Sauce"/>
              </a:rPr>
              <a:t>And you shall know the truth, and the truth shall make you free.” NKJV</a:t>
            </a:r>
          </a:p>
          <a:p>
            <a:pPr algn="l">
              <a:lnSpc>
                <a:spcPts val="6048"/>
              </a:lnSpc>
            </a:pPr>
          </a:p>
        </p:txBody>
      </p:sp>
      <p:sp>
        <p:nvSpPr>
          <p:cNvPr name="Freeform 6" id="6"/>
          <p:cNvSpPr/>
          <p:nvPr/>
        </p:nvSpPr>
        <p:spPr>
          <a:xfrm flipH="false" flipV="false" rot="0">
            <a:off x="1028700" y="8992771"/>
            <a:ext cx="265529" cy="265529"/>
          </a:xfrm>
          <a:custGeom>
            <a:avLst/>
            <a:gdLst/>
            <a:ahLst/>
            <a:cxnLst/>
            <a:rect r="r" b="b" t="t" l="l"/>
            <a:pathLst>
              <a:path h="265529" w="265529">
                <a:moveTo>
                  <a:pt x="0" y="0"/>
                </a:moveTo>
                <a:lnTo>
                  <a:pt x="265529" y="0"/>
                </a:lnTo>
                <a:lnTo>
                  <a:pt x="265529" y="265529"/>
                </a:lnTo>
                <a:lnTo>
                  <a:pt x="0" y="265529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1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062E6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712679" y="444603"/>
            <a:ext cx="2144915" cy="2363381"/>
            <a:chOff x="0" y="0"/>
            <a:chExt cx="2374400" cy="261624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2374400" cy="2616240"/>
            </a:xfrm>
            <a:custGeom>
              <a:avLst/>
              <a:gdLst/>
              <a:ahLst/>
              <a:cxnLst/>
              <a:rect r="r" b="b" t="t" l="l"/>
              <a:pathLst>
                <a:path h="2616240" w="2374400">
                  <a:moveTo>
                    <a:pt x="0" y="0"/>
                  </a:moveTo>
                  <a:lnTo>
                    <a:pt x="2374400" y="0"/>
                  </a:lnTo>
                  <a:lnTo>
                    <a:pt x="2374400" y="2616240"/>
                  </a:lnTo>
                  <a:lnTo>
                    <a:pt x="0" y="2616240"/>
                  </a:lnTo>
                  <a:close/>
                </a:path>
              </a:pathLst>
            </a:custGeom>
            <a:blipFill>
              <a:blip r:embed="rId2"/>
              <a:stretch>
                <a:fillRect l="-32535" t="0" r="-32535" b="0"/>
              </a:stretch>
            </a:blipFill>
          </p:spPr>
        </p:sp>
      </p:grpSp>
      <p:sp>
        <p:nvSpPr>
          <p:cNvPr name="TextBox 4" id="4"/>
          <p:cNvSpPr txBox="true"/>
          <p:nvPr/>
        </p:nvSpPr>
        <p:spPr>
          <a:xfrm rot="0">
            <a:off x="3466055" y="1211956"/>
            <a:ext cx="14330897" cy="117157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8399"/>
              </a:lnSpc>
            </a:pPr>
            <a:r>
              <a:rPr lang="en-US" sz="9999" spc="-769">
                <a:solidFill>
                  <a:srgbClr val="FFFFFF"/>
                </a:solidFill>
                <a:latin typeface="Open Sauce"/>
                <a:ea typeface="Open Sauce"/>
                <a:cs typeface="Open Sauce"/>
                <a:sym typeface="Open Sauce"/>
              </a:rPr>
              <a:t>Know the Truth</a:t>
            </a:r>
          </a:p>
        </p:txBody>
      </p:sp>
      <p:sp>
        <p:nvSpPr>
          <p:cNvPr name="TextBox 5" id="5"/>
          <p:cNvSpPr txBox="true"/>
          <p:nvPr/>
        </p:nvSpPr>
        <p:spPr>
          <a:xfrm rot="0">
            <a:off x="712679" y="3492837"/>
            <a:ext cx="7050774" cy="616800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6048"/>
              </a:lnSpc>
            </a:pPr>
            <a:r>
              <a:rPr lang="en-US" sz="7200" spc="-554">
                <a:solidFill>
                  <a:srgbClr val="FFFFFF"/>
                </a:solidFill>
                <a:latin typeface="Open Sauce"/>
                <a:ea typeface="Open Sauce"/>
                <a:cs typeface="Open Sauce"/>
                <a:sym typeface="Open Sauce"/>
              </a:rPr>
              <a:t>If the library is locked, it needs to be released to the Lord, or if necessary, out of the right brain and into the left for healing. </a:t>
            </a:r>
          </a:p>
        </p:txBody>
      </p:sp>
      <p:sp>
        <p:nvSpPr>
          <p:cNvPr name="Freeform 6" id="6"/>
          <p:cNvSpPr/>
          <p:nvPr/>
        </p:nvSpPr>
        <p:spPr>
          <a:xfrm flipH="false" flipV="false" rot="0">
            <a:off x="1028700" y="8992771"/>
            <a:ext cx="265529" cy="265529"/>
          </a:xfrm>
          <a:custGeom>
            <a:avLst/>
            <a:gdLst/>
            <a:ahLst/>
            <a:cxnLst/>
            <a:rect r="r" b="b" t="t" l="l"/>
            <a:pathLst>
              <a:path h="265529" w="265529">
                <a:moveTo>
                  <a:pt x="0" y="0"/>
                </a:moveTo>
                <a:lnTo>
                  <a:pt x="265529" y="0"/>
                </a:lnTo>
                <a:lnTo>
                  <a:pt x="265529" y="265529"/>
                </a:lnTo>
                <a:lnTo>
                  <a:pt x="0" y="265529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0">
            <a:off x="8205916" y="3587128"/>
            <a:ext cx="10082084" cy="5671172"/>
          </a:xfrm>
          <a:custGeom>
            <a:avLst/>
            <a:gdLst/>
            <a:ahLst/>
            <a:cxnLst/>
            <a:rect r="r" b="b" t="t" l="l"/>
            <a:pathLst>
              <a:path h="5671172" w="10082084">
                <a:moveTo>
                  <a:pt x="0" y="0"/>
                </a:moveTo>
                <a:lnTo>
                  <a:pt x="10082084" y="0"/>
                </a:lnTo>
                <a:lnTo>
                  <a:pt x="10082084" y="5671172"/>
                </a:lnTo>
                <a:lnTo>
                  <a:pt x="0" y="5671172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-12888" r="0" b="-12888"/>
            </a:stretch>
          </a:blipFill>
        </p:spPr>
      </p:sp>
    </p:spTree>
  </p:cSld>
  <p:clrMapOvr>
    <a:masterClrMapping/>
  </p:clrMapOvr>
</p:sld>
</file>

<file path=ppt/slides/slide1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9222" r="0" b="-9222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-181953" y="408356"/>
            <a:ext cx="10263501" cy="9470289"/>
            <a:chOff x="0" y="0"/>
            <a:chExt cx="2703144" cy="2494232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2703144" cy="2494232"/>
            </a:xfrm>
            <a:custGeom>
              <a:avLst/>
              <a:gdLst/>
              <a:ahLst/>
              <a:cxnLst/>
              <a:rect r="r" b="b" t="t" l="l"/>
              <a:pathLst>
                <a:path h="2494232" w="2703144">
                  <a:moveTo>
                    <a:pt x="0" y="0"/>
                  </a:moveTo>
                  <a:lnTo>
                    <a:pt x="2703144" y="0"/>
                  </a:lnTo>
                  <a:lnTo>
                    <a:pt x="2703144" y="2494232"/>
                  </a:lnTo>
                  <a:lnTo>
                    <a:pt x="0" y="2494232"/>
                  </a:lnTo>
                  <a:close/>
                </a:path>
              </a:pathLst>
            </a:custGeom>
            <a:solidFill>
              <a:srgbClr val="D8CF3C"/>
            </a:solidFill>
          </p:spPr>
        </p:sp>
        <p:sp>
          <p:nvSpPr>
            <p:cNvPr name="TextBox 5" id="5"/>
            <p:cNvSpPr txBox="true"/>
            <p:nvPr/>
          </p:nvSpPr>
          <p:spPr>
            <a:xfrm>
              <a:off x="0" y="19050"/>
              <a:ext cx="2703144" cy="2475182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1650"/>
                </a:lnSpc>
              </a:pPr>
            </a:p>
          </p:txBody>
        </p:sp>
      </p:grpSp>
      <p:sp>
        <p:nvSpPr>
          <p:cNvPr name="Freeform 6" id="6"/>
          <p:cNvSpPr/>
          <p:nvPr/>
        </p:nvSpPr>
        <p:spPr>
          <a:xfrm flipH="false" flipV="false" rot="0">
            <a:off x="7599805" y="8992771"/>
            <a:ext cx="265529" cy="265529"/>
          </a:xfrm>
          <a:custGeom>
            <a:avLst/>
            <a:gdLst/>
            <a:ahLst/>
            <a:cxnLst/>
            <a:rect r="r" b="b" t="t" l="l"/>
            <a:pathLst>
              <a:path h="265529" w="265529">
                <a:moveTo>
                  <a:pt x="0" y="0"/>
                </a:moveTo>
                <a:lnTo>
                  <a:pt x="265529" y="0"/>
                </a:lnTo>
                <a:lnTo>
                  <a:pt x="265529" y="265529"/>
                </a:lnTo>
                <a:lnTo>
                  <a:pt x="0" y="265529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7" id="7"/>
          <p:cNvSpPr txBox="true"/>
          <p:nvPr/>
        </p:nvSpPr>
        <p:spPr>
          <a:xfrm rot="0">
            <a:off x="537768" y="1181100"/>
            <a:ext cx="8606232" cy="213232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8199"/>
              </a:lnSpc>
            </a:pPr>
            <a:r>
              <a:rPr lang="en-US" b="true" sz="8199" spc="-631">
                <a:solidFill>
                  <a:srgbClr val="55A4A5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Ways to get the trauma out:</a:t>
            </a:r>
          </a:p>
        </p:txBody>
      </p:sp>
      <p:sp>
        <p:nvSpPr>
          <p:cNvPr name="TextBox 8" id="8"/>
          <p:cNvSpPr txBox="true"/>
          <p:nvPr/>
        </p:nvSpPr>
        <p:spPr>
          <a:xfrm rot="0">
            <a:off x="537768" y="3912848"/>
            <a:ext cx="8606232" cy="55880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1079501" indent="-539750" lvl="1">
              <a:lnSpc>
                <a:spcPts val="5500"/>
              </a:lnSpc>
              <a:buAutoNum type="arabicPeriod" startAt="1"/>
            </a:pPr>
            <a:r>
              <a:rPr lang="en-US" sz="5000" spc="-175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</a:rPr>
              <a:t>Ask the Lord, He will illuminate it!</a:t>
            </a:r>
          </a:p>
          <a:p>
            <a:pPr algn="l" marL="1079501" indent="-539750" lvl="1">
              <a:lnSpc>
                <a:spcPts val="5500"/>
              </a:lnSpc>
              <a:buAutoNum type="arabicPeriod" startAt="1"/>
            </a:pPr>
            <a:r>
              <a:rPr lang="en-US" sz="5000" spc="-175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</a:rPr>
              <a:t>The right side of the brain is picture-activated, not words!</a:t>
            </a:r>
          </a:p>
          <a:p>
            <a:pPr algn="l" marL="1079501" indent="-539750" lvl="1">
              <a:lnSpc>
                <a:spcPts val="5500"/>
              </a:lnSpc>
              <a:buAutoNum type="arabicPeriod" startAt="1"/>
            </a:pPr>
            <a:r>
              <a:rPr lang="en-US" sz="5000" spc="-175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</a:rPr>
              <a:t>Ask the Lord to help you through drawing, clay, collage, sand trays, etc.</a:t>
            </a:r>
          </a:p>
        </p:txBody>
      </p:sp>
    </p:spTree>
  </p:cSld>
  <p:clrMapOvr>
    <a:masterClrMapping/>
  </p:clrMapOvr>
</p:sld>
</file>

<file path=ppt/slides/slide1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062E6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707984" y="514350"/>
            <a:ext cx="3154072" cy="3475324"/>
            <a:chOff x="0" y="0"/>
            <a:chExt cx="2374400" cy="261624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2374400" cy="2616240"/>
            </a:xfrm>
            <a:custGeom>
              <a:avLst/>
              <a:gdLst/>
              <a:ahLst/>
              <a:cxnLst/>
              <a:rect r="r" b="b" t="t" l="l"/>
              <a:pathLst>
                <a:path h="2616240" w="2374400">
                  <a:moveTo>
                    <a:pt x="0" y="0"/>
                  </a:moveTo>
                  <a:lnTo>
                    <a:pt x="2374400" y="0"/>
                  </a:lnTo>
                  <a:lnTo>
                    <a:pt x="2374400" y="2616240"/>
                  </a:lnTo>
                  <a:lnTo>
                    <a:pt x="0" y="2616240"/>
                  </a:lnTo>
                  <a:close/>
                </a:path>
              </a:pathLst>
            </a:custGeom>
            <a:blipFill>
              <a:blip r:embed="rId2"/>
              <a:stretch>
                <a:fillRect l="-32690" t="0" r="-32690" b="0"/>
              </a:stretch>
            </a:blipFill>
          </p:spPr>
        </p:sp>
      </p:grpSp>
      <p:sp>
        <p:nvSpPr>
          <p:cNvPr name="TextBox 4" id="4"/>
          <p:cNvSpPr txBox="true"/>
          <p:nvPr/>
        </p:nvSpPr>
        <p:spPr>
          <a:xfrm rot="0">
            <a:off x="4541358" y="1193879"/>
            <a:ext cx="13524534" cy="280987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0500"/>
              </a:lnSpc>
            </a:pPr>
            <a:r>
              <a:rPr lang="en-US" sz="12500" spc="-962">
                <a:solidFill>
                  <a:srgbClr val="FFFFFF"/>
                </a:solidFill>
                <a:latin typeface="Open Sauce"/>
                <a:ea typeface="Open Sauce"/>
                <a:cs typeface="Open Sauce"/>
                <a:sym typeface="Open Sauce"/>
              </a:rPr>
              <a:t>Invite the Truth. His name is Jesus.</a:t>
            </a:r>
          </a:p>
        </p:txBody>
      </p:sp>
      <p:sp>
        <p:nvSpPr>
          <p:cNvPr name="TextBox 5" id="5"/>
          <p:cNvSpPr txBox="true"/>
          <p:nvPr/>
        </p:nvSpPr>
        <p:spPr>
          <a:xfrm rot="0">
            <a:off x="1550381" y="4884046"/>
            <a:ext cx="15187237" cy="464400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6048"/>
              </a:lnSpc>
            </a:pPr>
            <a:r>
              <a:rPr lang="en-US" sz="7200" spc="-554">
                <a:solidFill>
                  <a:srgbClr val="FFFFFF"/>
                </a:solidFill>
                <a:latin typeface="Open Sauce"/>
                <a:ea typeface="Open Sauce"/>
                <a:cs typeface="Open Sauce"/>
                <a:sym typeface="Open Sauce"/>
              </a:rPr>
              <a:t>When a mormory, emotion, or thought comes up, examine it through lense of scripture, and prayer. You can even ask Him the truth you need or where He was in the moment. It’s a fast track to healing!</a:t>
            </a:r>
          </a:p>
          <a:p>
            <a:pPr algn="l">
              <a:lnSpc>
                <a:spcPts val="6048"/>
              </a:lnSpc>
            </a:pPr>
          </a:p>
        </p:txBody>
      </p:sp>
      <p:sp>
        <p:nvSpPr>
          <p:cNvPr name="Freeform 6" id="6"/>
          <p:cNvSpPr/>
          <p:nvPr/>
        </p:nvSpPr>
        <p:spPr>
          <a:xfrm flipH="false" flipV="false" rot="0">
            <a:off x="1028700" y="8992771"/>
            <a:ext cx="265529" cy="265529"/>
          </a:xfrm>
          <a:custGeom>
            <a:avLst/>
            <a:gdLst/>
            <a:ahLst/>
            <a:cxnLst/>
            <a:rect r="r" b="b" t="t" l="l"/>
            <a:pathLst>
              <a:path h="265529" w="265529">
                <a:moveTo>
                  <a:pt x="0" y="0"/>
                </a:moveTo>
                <a:lnTo>
                  <a:pt x="265529" y="0"/>
                </a:lnTo>
                <a:lnTo>
                  <a:pt x="265529" y="265529"/>
                </a:lnTo>
                <a:lnTo>
                  <a:pt x="0" y="265529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1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16993771" y="1028700"/>
            <a:ext cx="265529" cy="265529"/>
          </a:xfrm>
          <a:custGeom>
            <a:avLst/>
            <a:gdLst/>
            <a:ahLst/>
            <a:cxnLst/>
            <a:rect r="r" b="b" t="t" l="l"/>
            <a:pathLst>
              <a:path h="265529" w="265529">
                <a:moveTo>
                  <a:pt x="0" y="0"/>
                </a:moveTo>
                <a:lnTo>
                  <a:pt x="265529" y="0"/>
                </a:lnTo>
                <a:lnTo>
                  <a:pt x="265529" y="265529"/>
                </a:lnTo>
                <a:lnTo>
                  <a:pt x="0" y="26552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-7841" y="4919888"/>
            <a:ext cx="18295841" cy="228698"/>
          </a:xfrm>
          <a:custGeom>
            <a:avLst/>
            <a:gdLst/>
            <a:ahLst/>
            <a:cxnLst/>
            <a:rect r="r" b="b" t="t" l="l"/>
            <a:pathLst>
              <a:path h="228698" w="18295841">
                <a:moveTo>
                  <a:pt x="0" y="0"/>
                </a:moveTo>
                <a:lnTo>
                  <a:pt x="18295841" y="0"/>
                </a:lnTo>
                <a:lnTo>
                  <a:pt x="18295841" y="228698"/>
                </a:lnTo>
                <a:lnTo>
                  <a:pt x="0" y="228698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4" id="4"/>
          <p:cNvSpPr txBox="true"/>
          <p:nvPr/>
        </p:nvSpPr>
        <p:spPr>
          <a:xfrm rot="0">
            <a:off x="6992809" y="1958625"/>
            <a:ext cx="10481552" cy="235800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6048"/>
              </a:lnSpc>
            </a:pPr>
            <a:r>
              <a:rPr lang="en-US" sz="7200" spc="-554">
                <a:solidFill>
                  <a:srgbClr val="062E67"/>
                </a:solidFill>
                <a:latin typeface="Open Sauce"/>
                <a:ea typeface="Open Sauce"/>
                <a:cs typeface="Open Sauce"/>
                <a:sym typeface="Open Sauce"/>
              </a:rPr>
              <a:t>The eyes of the Lord are on the righteous, And His ears are open to their cry. NKJV</a:t>
            </a:r>
          </a:p>
        </p:txBody>
      </p:sp>
      <p:sp>
        <p:nvSpPr>
          <p:cNvPr name="TextBox 5" id="5"/>
          <p:cNvSpPr txBox="true"/>
          <p:nvPr/>
        </p:nvSpPr>
        <p:spPr>
          <a:xfrm rot="0">
            <a:off x="789949" y="1552575"/>
            <a:ext cx="8613981" cy="343046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2839"/>
              </a:lnSpc>
            </a:pPr>
            <a:r>
              <a:rPr lang="en-US" sz="15284" spc="-1176">
                <a:solidFill>
                  <a:srgbClr val="062E67"/>
                </a:solidFill>
                <a:latin typeface="Open Sauce"/>
                <a:ea typeface="Open Sauce"/>
                <a:cs typeface="Open Sauce"/>
                <a:sym typeface="Open Sauce"/>
              </a:rPr>
              <a:t>Psalm 34:15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6777748" y="5849711"/>
            <a:ext cx="10481552" cy="312000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6048"/>
              </a:lnSpc>
            </a:pPr>
            <a:r>
              <a:rPr lang="en-US" sz="7200" spc="-554">
                <a:solidFill>
                  <a:srgbClr val="8C4412"/>
                </a:solidFill>
                <a:latin typeface="Open Sauce"/>
                <a:ea typeface="Open Sauce"/>
                <a:cs typeface="Open Sauce"/>
                <a:sym typeface="Open Sauce"/>
              </a:rPr>
              <a:t>You know my sitting down and my rising up; You understand my thought afar off. NKJV</a:t>
            </a:r>
          </a:p>
        </p:txBody>
      </p:sp>
      <p:sp>
        <p:nvSpPr>
          <p:cNvPr name="TextBox 7" id="7"/>
          <p:cNvSpPr txBox="true"/>
          <p:nvPr/>
        </p:nvSpPr>
        <p:spPr>
          <a:xfrm rot="0">
            <a:off x="789949" y="5827832"/>
            <a:ext cx="5855035" cy="343046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2839"/>
              </a:lnSpc>
            </a:pPr>
            <a:r>
              <a:rPr lang="en-US" sz="15284" spc="-1176">
                <a:solidFill>
                  <a:srgbClr val="8C4412"/>
                </a:solidFill>
                <a:latin typeface="Open Sauce"/>
                <a:ea typeface="Open Sauce"/>
                <a:cs typeface="Open Sauce"/>
                <a:sym typeface="Open Sauce"/>
              </a:rPr>
              <a:t>Psalm 139:2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2437150" y="2118794"/>
            <a:ext cx="13994160" cy="12858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0500"/>
              </a:lnSpc>
            </a:pPr>
            <a:r>
              <a:rPr lang="en-US" sz="7500" b="true">
                <a:solidFill>
                  <a:srgbClr val="000000"/>
                </a:solidFill>
                <a:latin typeface="Gotham Bold"/>
                <a:ea typeface="Gotham Bold"/>
                <a:cs typeface="Gotham Bold"/>
                <a:sym typeface="Gotham Bold"/>
              </a:rPr>
              <a:t>Repression Vs Disassociation</a:t>
            </a:r>
          </a:p>
        </p:txBody>
      </p:sp>
      <p:sp>
        <p:nvSpPr>
          <p:cNvPr name="TextBox 3" id="3"/>
          <p:cNvSpPr txBox="true"/>
          <p:nvPr/>
        </p:nvSpPr>
        <p:spPr>
          <a:xfrm rot="0">
            <a:off x="2437150" y="5321231"/>
            <a:ext cx="13994160" cy="24542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900"/>
              </a:lnSpc>
            </a:pPr>
            <a:r>
              <a:rPr lang="en-US" sz="3500" b="true">
                <a:solidFill>
                  <a:srgbClr val="000000"/>
                </a:solidFill>
                <a:latin typeface="Proxima Nova Bold"/>
                <a:ea typeface="Proxima Nova Bold"/>
                <a:cs typeface="Proxima Nova Bold"/>
                <a:sym typeface="Proxima Nova Bold"/>
              </a:rPr>
              <a:t>Resources:</a:t>
            </a:r>
          </a:p>
          <a:p>
            <a:pPr algn="ctr">
              <a:lnSpc>
                <a:spcPts val="4900"/>
              </a:lnSpc>
            </a:pPr>
            <a:r>
              <a:rPr lang="en-US" sz="3500">
                <a:solidFill>
                  <a:srgbClr val="000000"/>
                </a:solidFill>
                <a:latin typeface="Proxima Nova"/>
                <a:ea typeface="Proxima Nova"/>
                <a:cs typeface="Proxima Nova"/>
                <a:sym typeface="Proxima Nova"/>
              </a:rPr>
              <a:t>The Truth about False Memories (Friesen)</a:t>
            </a:r>
          </a:p>
          <a:p>
            <a:pPr algn="ctr">
              <a:lnSpc>
                <a:spcPts val="4900"/>
              </a:lnSpc>
            </a:pPr>
            <a:r>
              <a:rPr lang="en-US" sz="3500">
                <a:solidFill>
                  <a:srgbClr val="000000"/>
                </a:solidFill>
                <a:latin typeface="Proxima Nova"/>
                <a:ea typeface="Proxima Nova"/>
                <a:cs typeface="Proxima Nova"/>
                <a:sym typeface="Proxima Nova"/>
              </a:rPr>
              <a:t>The Body Keeps the Score (Van Der Kolk)</a:t>
            </a:r>
          </a:p>
          <a:p>
            <a:pPr algn="ctr">
              <a:lnSpc>
                <a:spcPts val="4900"/>
              </a:lnSpc>
            </a:pPr>
            <a:r>
              <a:rPr lang="en-US" sz="3500">
                <a:solidFill>
                  <a:srgbClr val="000000"/>
                </a:solidFill>
                <a:latin typeface="Proxima Nova"/>
                <a:ea typeface="Proxima Nova"/>
                <a:cs typeface="Proxima Nova"/>
                <a:sym typeface="Proxima Nova"/>
              </a:rPr>
              <a:t>Switch On Your Brain (Leaf)</a:t>
            </a:r>
          </a:p>
        </p:txBody>
      </p:sp>
    </p:spTree>
  </p:cSld>
  <p:clrMapOvr>
    <a:masterClrMapping/>
  </p:clrMapOvr>
</p:sld>
</file>

<file path=ppt/slides/slide20.xml><?xml version="1.0" encoding="utf-8"?>
<p:sld xmlns:p="http://schemas.openxmlformats.org/presentationml/2006/main" xmlns:a="http://schemas.openxmlformats.org/drawing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062E6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9429679" y="8992771"/>
            <a:ext cx="265529" cy="265529"/>
          </a:xfrm>
          <a:custGeom>
            <a:avLst/>
            <a:gdLst/>
            <a:ahLst/>
            <a:cxnLst/>
            <a:rect r="r" b="b" t="t" l="l"/>
            <a:pathLst>
              <a:path h="265529" w="265529">
                <a:moveTo>
                  <a:pt x="0" y="0"/>
                </a:moveTo>
                <a:lnTo>
                  <a:pt x="265529" y="0"/>
                </a:lnTo>
                <a:lnTo>
                  <a:pt x="265529" y="265529"/>
                </a:lnTo>
                <a:lnTo>
                  <a:pt x="0" y="26552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-12888" r="0" b="-12888"/>
            </a:stretch>
          </a:blipFill>
        </p:spPr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326447" y="1285875"/>
            <a:ext cx="6269509" cy="8858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300"/>
              </a:lnSpc>
            </a:pPr>
            <a:r>
              <a:rPr lang="en-US" sz="7500" spc="-577">
                <a:solidFill>
                  <a:srgbClr val="062E67"/>
                </a:solidFill>
                <a:latin typeface="Open Sauce"/>
                <a:ea typeface="Open Sauce"/>
                <a:cs typeface="Open Sauce"/>
                <a:sym typeface="Open Sauce"/>
              </a:rPr>
              <a:t>Repression</a:t>
            </a:r>
          </a:p>
        </p:txBody>
      </p:sp>
      <p:sp>
        <p:nvSpPr>
          <p:cNvPr name="Freeform 3" id="3"/>
          <p:cNvSpPr/>
          <p:nvPr/>
        </p:nvSpPr>
        <p:spPr>
          <a:xfrm flipH="false" flipV="false" rot="0">
            <a:off x="0" y="9153525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8746" t="0" r="-8746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16993771" y="9020761"/>
            <a:ext cx="265529" cy="265529"/>
          </a:xfrm>
          <a:custGeom>
            <a:avLst/>
            <a:gdLst/>
            <a:ahLst/>
            <a:cxnLst/>
            <a:rect r="r" b="b" t="t" l="l"/>
            <a:pathLst>
              <a:path h="265529" w="265529">
                <a:moveTo>
                  <a:pt x="0" y="0"/>
                </a:moveTo>
                <a:lnTo>
                  <a:pt x="265529" y="0"/>
                </a:lnTo>
                <a:lnTo>
                  <a:pt x="265529" y="265528"/>
                </a:lnTo>
                <a:lnTo>
                  <a:pt x="0" y="265528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5" id="5"/>
          <p:cNvSpPr txBox="true"/>
          <p:nvPr/>
        </p:nvSpPr>
        <p:spPr>
          <a:xfrm rot="0">
            <a:off x="326447" y="3165475"/>
            <a:ext cx="8530869" cy="57943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1187449" indent="-593725" lvl="1">
              <a:lnSpc>
                <a:spcPts val="7699"/>
              </a:lnSpc>
              <a:buFont typeface="Arial"/>
              <a:buChar char="•"/>
            </a:pPr>
            <a:r>
              <a:rPr lang="en-US" sz="5499">
                <a:solidFill>
                  <a:srgbClr val="062E67"/>
                </a:solidFill>
                <a:latin typeface="Roboto"/>
                <a:ea typeface="Roboto"/>
                <a:cs typeface="Roboto"/>
                <a:sym typeface="Roboto"/>
              </a:rPr>
              <a:t>Forgetting happens gradually</a:t>
            </a:r>
          </a:p>
          <a:p>
            <a:pPr algn="l" marL="1187449" indent="-593725" lvl="1">
              <a:lnSpc>
                <a:spcPts val="7699"/>
              </a:lnSpc>
              <a:buFont typeface="Arial"/>
              <a:buChar char="•"/>
            </a:pPr>
            <a:r>
              <a:rPr lang="en-US" sz="5499">
                <a:solidFill>
                  <a:srgbClr val="062E67"/>
                </a:solidFill>
                <a:latin typeface="Roboto"/>
                <a:ea typeface="Roboto"/>
                <a:cs typeface="Roboto"/>
                <a:sym typeface="Roboto"/>
              </a:rPr>
              <a:t>Used to block painful memories</a:t>
            </a:r>
          </a:p>
          <a:p>
            <a:pPr algn="l" marL="1187449" indent="-593725" lvl="1">
              <a:lnSpc>
                <a:spcPts val="7699"/>
              </a:lnSpc>
              <a:buFont typeface="Arial"/>
              <a:buChar char="•"/>
            </a:pPr>
            <a:r>
              <a:rPr lang="en-US" sz="5499">
                <a:solidFill>
                  <a:srgbClr val="062E67"/>
                </a:solidFill>
                <a:latin typeface="Roboto"/>
                <a:ea typeface="Roboto"/>
                <a:cs typeface="Roboto"/>
                <a:sym typeface="Roboto"/>
              </a:rPr>
              <a:t>Recorded in active mind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9144000" y="3165475"/>
            <a:ext cx="8530869" cy="57943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1187449" indent="-593725" lvl="1">
              <a:lnSpc>
                <a:spcPts val="7699"/>
              </a:lnSpc>
              <a:buFont typeface="Arial"/>
              <a:buChar char="•"/>
            </a:pPr>
            <a:r>
              <a:rPr lang="en-US" sz="5499">
                <a:solidFill>
                  <a:srgbClr val="062E67"/>
                </a:solidFill>
                <a:latin typeface="Roboto"/>
                <a:ea typeface="Roboto"/>
                <a:cs typeface="Roboto"/>
                <a:sym typeface="Roboto"/>
              </a:rPr>
              <a:t>Forgetting is instant without thinking</a:t>
            </a:r>
          </a:p>
          <a:p>
            <a:pPr algn="l" marL="1187449" indent="-593725" lvl="1">
              <a:lnSpc>
                <a:spcPts val="7699"/>
              </a:lnSpc>
              <a:buFont typeface="Arial"/>
              <a:buChar char="•"/>
            </a:pPr>
            <a:r>
              <a:rPr lang="en-US" sz="5499">
                <a:solidFill>
                  <a:srgbClr val="062E67"/>
                </a:solidFill>
                <a:latin typeface="Roboto"/>
                <a:ea typeface="Roboto"/>
                <a:cs typeface="Roboto"/>
                <a:sym typeface="Roboto"/>
              </a:rPr>
              <a:t>Used to block painful memories</a:t>
            </a:r>
          </a:p>
          <a:p>
            <a:pPr algn="l" marL="1187449" indent="-593725" lvl="1">
              <a:lnSpc>
                <a:spcPts val="7699"/>
              </a:lnSpc>
              <a:buFont typeface="Arial"/>
              <a:buChar char="•"/>
            </a:pPr>
            <a:r>
              <a:rPr lang="en-US" sz="5499">
                <a:solidFill>
                  <a:srgbClr val="062E67"/>
                </a:solidFill>
                <a:latin typeface="Roboto"/>
                <a:ea typeface="Roboto"/>
                <a:cs typeface="Roboto"/>
                <a:sym typeface="Roboto"/>
              </a:rPr>
              <a:t>Recorded in an isolated part of brain</a:t>
            </a:r>
          </a:p>
        </p:txBody>
      </p:sp>
      <p:sp>
        <p:nvSpPr>
          <p:cNvPr name="TextBox 7" id="7"/>
          <p:cNvSpPr txBox="true"/>
          <p:nvPr/>
        </p:nvSpPr>
        <p:spPr>
          <a:xfrm rot="0">
            <a:off x="10004243" y="1285875"/>
            <a:ext cx="5741861" cy="8858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300"/>
              </a:lnSpc>
            </a:pPr>
            <a:r>
              <a:rPr lang="en-US" sz="7500" spc="-577">
                <a:solidFill>
                  <a:srgbClr val="062E67"/>
                </a:solidFill>
                <a:latin typeface="Open Sauce"/>
                <a:ea typeface="Open Sauce"/>
                <a:cs typeface="Open Sauce"/>
                <a:sym typeface="Open Sauce"/>
              </a:rPr>
              <a:t>Disassociation</a:t>
            </a:r>
          </a:p>
        </p:txBody>
      </p:sp>
      <p:sp>
        <p:nvSpPr>
          <p:cNvPr name="TextBox 8" id="8"/>
          <p:cNvSpPr txBox="true"/>
          <p:nvPr/>
        </p:nvSpPr>
        <p:spPr>
          <a:xfrm rot="0">
            <a:off x="1899138" y="9421105"/>
            <a:ext cx="14489723" cy="50038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919"/>
              </a:lnSpc>
            </a:pPr>
            <a:r>
              <a:rPr lang="en-US" sz="2799">
                <a:solidFill>
                  <a:srgbClr val="062E67"/>
                </a:solidFill>
                <a:latin typeface="Roboto"/>
                <a:ea typeface="Roboto"/>
                <a:cs typeface="Roboto"/>
                <a:sym typeface="Roboto"/>
              </a:rPr>
              <a:t>Extracted from the book The Truth About False Memory Syndrome by Dr. James Friesen</a:t>
            </a:r>
          </a:p>
        </p:txBody>
      </p:sp>
      <p:sp>
        <p:nvSpPr>
          <p:cNvPr name="Freeform 9" id="9"/>
          <p:cNvSpPr/>
          <p:nvPr/>
        </p:nvSpPr>
        <p:spPr>
          <a:xfrm flipH="false" flipV="false" rot="0">
            <a:off x="-613131" y="-811530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8746" t="0" r="-8746" b="0"/>
            </a:stretch>
          </a:blipFill>
        </p:spPr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326447" y="1285875"/>
            <a:ext cx="6269509" cy="8858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300"/>
              </a:lnSpc>
            </a:pPr>
            <a:r>
              <a:rPr lang="en-US" sz="7500" spc="-577">
                <a:solidFill>
                  <a:srgbClr val="062E67"/>
                </a:solidFill>
                <a:latin typeface="Open Sauce"/>
                <a:ea typeface="Open Sauce"/>
                <a:cs typeface="Open Sauce"/>
                <a:sym typeface="Open Sauce"/>
              </a:rPr>
              <a:t>Repression</a:t>
            </a:r>
          </a:p>
        </p:txBody>
      </p:sp>
      <p:sp>
        <p:nvSpPr>
          <p:cNvPr name="Freeform 3" id="3"/>
          <p:cNvSpPr/>
          <p:nvPr/>
        </p:nvSpPr>
        <p:spPr>
          <a:xfrm flipH="false" flipV="false" rot="0">
            <a:off x="16993771" y="9020761"/>
            <a:ext cx="265529" cy="265529"/>
          </a:xfrm>
          <a:custGeom>
            <a:avLst/>
            <a:gdLst/>
            <a:ahLst/>
            <a:cxnLst/>
            <a:rect r="r" b="b" t="t" l="l"/>
            <a:pathLst>
              <a:path h="265529" w="265529">
                <a:moveTo>
                  <a:pt x="0" y="0"/>
                </a:moveTo>
                <a:lnTo>
                  <a:pt x="265529" y="0"/>
                </a:lnTo>
                <a:lnTo>
                  <a:pt x="265529" y="265528"/>
                </a:lnTo>
                <a:lnTo>
                  <a:pt x="0" y="26552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4" id="4"/>
          <p:cNvSpPr txBox="true"/>
          <p:nvPr/>
        </p:nvSpPr>
        <p:spPr>
          <a:xfrm rot="0">
            <a:off x="326447" y="3165475"/>
            <a:ext cx="8530869" cy="38512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1187449" indent="-593725" lvl="1">
              <a:lnSpc>
                <a:spcPts val="7699"/>
              </a:lnSpc>
              <a:buFont typeface="Arial"/>
              <a:buChar char="•"/>
            </a:pPr>
            <a:r>
              <a:rPr lang="en-US" sz="5499">
                <a:solidFill>
                  <a:srgbClr val="062E67"/>
                </a:solidFill>
                <a:latin typeface="Roboto"/>
                <a:ea typeface="Roboto"/>
                <a:cs typeface="Roboto"/>
                <a:sym typeface="Roboto"/>
              </a:rPr>
              <a:t>Voluntary</a:t>
            </a:r>
          </a:p>
          <a:p>
            <a:pPr algn="l" marL="1187449" indent="-593725" lvl="1">
              <a:lnSpc>
                <a:spcPts val="7699"/>
              </a:lnSpc>
              <a:buFont typeface="Arial"/>
              <a:buChar char="•"/>
            </a:pPr>
            <a:r>
              <a:rPr lang="en-US" sz="5499">
                <a:solidFill>
                  <a:srgbClr val="062E67"/>
                </a:solidFill>
                <a:latin typeface="Roboto"/>
                <a:ea typeface="Roboto"/>
                <a:cs typeface="Roboto"/>
                <a:sym typeface="Roboto"/>
              </a:rPr>
              <a:t>Is an active process</a:t>
            </a:r>
          </a:p>
          <a:p>
            <a:pPr algn="l" marL="1187449" indent="-593725" lvl="1">
              <a:lnSpc>
                <a:spcPts val="7699"/>
              </a:lnSpc>
              <a:buFont typeface="Arial"/>
              <a:buChar char="•"/>
            </a:pPr>
            <a:r>
              <a:rPr lang="en-US" sz="5499">
                <a:solidFill>
                  <a:srgbClr val="062E67"/>
                </a:solidFill>
                <a:latin typeface="Roboto"/>
                <a:ea typeface="Roboto"/>
                <a:cs typeface="Roboto"/>
                <a:sym typeface="Roboto"/>
              </a:rPr>
              <a:t>Memories return gradually</a:t>
            </a:r>
          </a:p>
        </p:txBody>
      </p:sp>
      <p:sp>
        <p:nvSpPr>
          <p:cNvPr name="TextBox 5" id="5"/>
          <p:cNvSpPr txBox="true"/>
          <p:nvPr/>
        </p:nvSpPr>
        <p:spPr>
          <a:xfrm rot="0">
            <a:off x="9144000" y="3165475"/>
            <a:ext cx="8530869" cy="57943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1187449" indent="-593725" lvl="1">
              <a:lnSpc>
                <a:spcPts val="7699"/>
              </a:lnSpc>
              <a:buFont typeface="Arial"/>
              <a:buChar char="•"/>
            </a:pPr>
            <a:r>
              <a:rPr lang="en-US" sz="5499">
                <a:solidFill>
                  <a:srgbClr val="062E67"/>
                </a:solidFill>
                <a:latin typeface="Roboto"/>
                <a:ea typeface="Roboto"/>
                <a:cs typeface="Roboto"/>
                <a:sym typeface="Roboto"/>
              </a:rPr>
              <a:t>Involuntary</a:t>
            </a:r>
          </a:p>
          <a:p>
            <a:pPr algn="l" marL="1187449" indent="-593725" lvl="1">
              <a:lnSpc>
                <a:spcPts val="7699"/>
              </a:lnSpc>
              <a:buFont typeface="Arial"/>
              <a:buChar char="•"/>
            </a:pPr>
            <a:r>
              <a:rPr lang="en-US" sz="5499">
                <a:solidFill>
                  <a:srgbClr val="062E67"/>
                </a:solidFill>
                <a:latin typeface="Roboto"/>
                <a:ea typeface="Roboto"/>
                <a:cs typeface="Roboto"/>
                <a:sym typeface="Roboto"/>
              </a:rPr>
              <a:t>Disconnects like it never happened</a:t>
            </a:r>
          </a:p>
          <a:p>
            <a:pPr algn="l" marL="1187449" indent="-593725" lvl="1">
              <a:lnSpc>
                <a:spcPts val="7699"/>
              </a:lnSpc>
              <a:buFont typeface="Arial"/>
              <a:buChar char="•"/>
            </a:pPr>
            <a:r>
              <a:rPr lang="en-US" sz="5499">
                <a:solidFill>
                  <a:srgbClr val="062E67"/>
                </a:solidFill>
                <a:latin typeface="Roboto"/>
                <a:ea typeface="Roboto"/>
                <a:cs typeface="Roboto"/>
                <a:sym typeface="Roboto"/>
              </a:rPr>
              <a:t>Memory returns suddenly. When flashback.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10004243" y="1285875"/>
            <a:ext cx="5741861" cy="8858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300"/>
              </a:lnSpc>
            </a:pPr>
            <a:r>
              <a:rPr lang="en-US" sz="7500" spc="-577">
                <a:solidFill>
                  <a:srgbClr val="062E67"/>
                </a:solidFill>
                <a:latin typeface="Open Sauce"/>
                <a:ea typeface="Open Sauce"/>
                <a:cs typeface="Open Sauce"/>
                <a:sym typeface="Open Sauce"/>
              </a:rPr>
              <a:t>Disassociation</a:t>
            </a:r>
          </a:p>
        </p:txBody>
      </p:sp>
      <p:sp>
        <p:nvSpPr>
          <p:cNvPr name="Freeform 7" id="7"/>
          <p:cNvSpPr/>
          <p:nvPr/>
        </p:nvSpPr>
        <p:spPr>
          <a:xfrm flipH="false" flipV="false" rot="0">
            <a:off x="-613131" y="-811530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8746" t="0" r="-8746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0">
            <a:off x="-613131" y="925830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8746" t="0" r="-8746" b="0"/>
            </a:stretch>
          </a:blipFill>
        </p:spPr>
      </p:sp>
      <p:sp>
        <p:nvSpPr>
          <p:cNvPr name="TextBox 9" id="9"/>
          <p:cNvSpPr txBox="true"/>
          <p:nvPr/>
        </p:nvSpPr>
        <p:spPr>
          <a:xfrm rot="0">
            <a:off x="1286008" y="9525880"/>
            <a:ext cx="14489723" cy="50038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919"/>
              </a:lnSpc>
            </a:pPr>
            <a:r>
              <a:rPr lang="en-US" sz="2799">
                <a:solidFill>
                  <a:srgbClr val="062E67"/>
                </a:solidFill>
                <a:latin typeface="Roboto"/>
                <a:ea typeface="Roboto"/>
                <a:cs typeface="Roboto"/>
                <a:sym typeface="Roboto"/>
              </a:rPr>
              <a:t>Extracted from the book The Truth About False Memory Syndrome by Dr. James Friesen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326447" y="1285875"/>
            <a:ext cx="6269509" cy="8858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300"/>
              </a:lnSpc>
            </a:pPr>
            <a:r>
              <a:rPr lang="en-US" sz="7500" spc="-577">
                <a:solidFill>
                  <a:srgbClr val="062E67"/>
                </a:solidFill>
                <a:latin typeface="Open Sauce"/>
                <a:ea typeface="Open Sauce"/>
                <a:cs typeface="Open Sauce"/>
                <a:sym typeface="Open Sauce"/>
              </a:rPr>
              <a:t>Repression</a:t>
            </a:r>
          </a:p>
        </p:txBody>
      </p:sp>
      <p:sp>
        <p:nvSpPr>
          <p:cNvPr name="Freeform 3" id="3"/>
          <p:cNvSpPr/>
          <p:nvPr/>
        </p:nvSpPr>
        <p:spPr>
          <a:xfrm flipH="false" flipV="false" rot="0">
            <a:off x="16993771" y="9020761"/>
            <a:ext cx="265529" cy="265529"/>
          </a:xfrm>
          <a:custGeom>
            <a:avLst/>
            <a:gdLst/>
            <a:ahLst/>
            <a:cxnLst/>
            <a:rect r="r" b="b" t="t" l="l"/>
            <a:pathLst>
              <a:path h="265529" w="265529">
                <a:moveTo>
                  <a:pt x="0" y="0"/>
                </a:moveTo>
                <a:lnTo>
                  <a:pt x="265529" y="0"/>
                </a:lnTo>
                <a:lnTo>
                  <a:pt x="265529" y="265528"/>
                </a:lnTo>
                <a:lnTo>
                  <a:pt x="0" y="26552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4" id="4"/>
          <p:cNvSpPr txBox="true"/>
          <p:nvPr/>
        </p:nvSpPr>
        <p:spPr>
          <a:xfrm rot="0">
            <a:off x="326447" y="2387600"/>
            <a:ext cx="8530869" cy="67659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1187449" indent="-593725" lvl="1">
              <a:lnSpc>
                <a:spcPts val="7699"/>
              </a:lnSpc>
              <a:buFont typeface="Arial"/>
              <a:buChar char="•"/>
            </a:pPr>
            <a:r>
              <a:rPr lang="en-US" sz="5499">
                <a:solidFill>
                  <a:srgbClr val="062E67"/>
                </a:solidFill>
                <a:latin typeface="Roboto"/>
                <a:ea typeface="Roboto"/>
                <a:cs typeface="Roboto"/>
                <a:sym typeface="Roboto"/>
              </a:rPr>
              <a:t>Helps make things appear better than they were, not worse.</a:t>
            </a:r>
          </a:p>
          <a:p>
            <a:pPr algn="l" marL="1187449" indent="-593725" lvl="1">
              <a:lnSpc>
                <a:spcPts val="7699"/>
              </a:lnSpc>
              <a:buFont typeface="Arial"/>
              <a:buChar char="•"/>
            </a:pPr>
            <a:r>
              <a:rPr lang="en-US" sz="5499">
                <a:solidFill>
                  <a:srgbClr val="062E67"/>
                </a:solidFill>
                <a:latin typeface="Roboto"/>
                <a:ea typeface="Roboto"/>
                <a:cs typeface="Roboto"/>
                <a:sym typeface="Roboto"/>
              </a:rPr>
              <a:t>Processed repeatedly to make what happened more acceptable.</a:t>
            </a:r>
          </a:p>
        </p:txBody>
      </p:sp>
      <p:sp>
        <p:nvSpPr>
          <p:cNvPr name="TextBox 5" id="5"/>
          <p:cNvSpPr txBox="true"/>
          <p:nvPr/>
        </p:nvSpPr>
        <p:spPr>
          <a:xfrm rot="0">
            <a:off x="9144000" y="3165475"/>
            <a:ext cx="8530869" cy="38512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1187449" indent="-593725" lvl="1">
              <a:lnSpc>
                <a:spcPts val="7699"/>
              </a:lnSpc>
              <a:buFont typeface="Arial"/>
              <a:buChar char="•"/>
            </a:pPr>
            <a:r>
              <a:rPr lang="en-US" sz="5499">
                <a:solidFill>
                  <a:srgbClr val="062E67"/>
                </a:solidFill>
                <a:latin typeface="Roboto"/>
                <a:ea typeface="Roboto"/>
                <a:cs typeface="Roboto"/>
                <a:sym typeface="Roboto"/>
              </a:rPr>
              <a:t>Makes things appear like they never happened</a:t>
            </a:r>
          </a:p>
          <a:p>
            <a:pPr algn="l" marL="1187449" indent="-593725" lvl="1">
              <a:lnSpc>
                <a:spcPts val="7699"/>
              </a:lnSpc>
              <a:buFont typeface="Arial"/>
              <a:buChar char="•"/>
            </a:pPr>
            <a:r>
              <a:rPr lang="en-US" sz="5499">
                <a:solidFill>
                  <a:srgbClr val="062E67"/>
                </a:solidFill>
                <a:latin typeface="Roboto"/>
                <a:ea typeface="Roboto"/>
                <a:cs typeface="Roboto"/>
                <a:sym typeface="Roboto"/>
              </a:rPr>
              <a:t>Not processed.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10004243" y="1285875"/>
            <a:ext cx="5741861" cy="8858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300"/>
              </a:lnSpc>
            </a:pPr>
            <a:r>
              <a:rPr lang="en-US" sz="7500" spc="-577">
                <a:solidFill>
                  <a:srgbClr val="062E67"/>
                </a:solidFill>
                <a:latin typeface="Open Sauce"/>
                <a:ea typeface="Open Sauce"/>
                <a:cs typeface="Open Sauce"/>
                <a:sym typeface="Open Sauce"/>
              </a:rPr>
              <a:t>Disassociation</a:t>
            </a:r>
          </a:p>
        </p:txBody>
      </p:sp>
      <p:sp>
        <p:nvSpPr>
          <p:cNvPr name="Freeform 7" id="7"/>
          <p:cNvSpPr/>
          <p:nvPr/>
        </p:nvSpPr>
        <p:spPr>
          <a:xfrm flipH="false" flipV="false" rot="0">
            <a:off x="-613131" y="-811530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8746" t="0" r="-8746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0">
            <a:off x="-613131" y="925830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8746" t="0" r="-8746" b="0"/>
            </a:stretch>
          </a:blipFill>
        </p:spPr>
      </p:sp>
      <p:sp>
        <p:nvSpPr>
          <p:cNvPr name="TextBox 9" id="9"/>
          <p:cNvSpPr txBox="true"/>
          <p:nvPr/>
        </p:nvSpPr>
        <p:spPr>
          <a:xfrm rot="0">
            <a:off x="1286008" y="9525880"/>
            <a:ext cx="14489723" cy="50038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919"/>
              </a:lnSpc>
            </a:pPr>
            <a:r>
              <a:rPr lang="en-US" sz="2799">
                <a:solidFill>
                  <a:srgbClr val="062E67"/>
                </a:solidFill>
                <a:latin typeface="Roboto"/>
                <a:ea typeface="Roboto"/>
                <a:cs typeface="Roboto"/>
                <a:sym typeface="Roboto"/>
              </a:rPr>
              <a:t>Extracted from the book The Truth About False Memory Syndrome by Dr. James Friesen</a:t>
            </a: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326447" y="1285875"/>
            <a:ext cx="6269509" cy="8858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300"/>
              </a:lnSpc>
            </a:pPr>
            <a:r>
              <a:rPr lang="en-US" sz="7500" spc="-577">
                <a:solidFill>
                  <a:srgbClr val="062E67"/>
                </a:solidFill>
                <a:latin typeface="Open Sauce"/>
                <a:ea typeface="Open Sauce"/>
                <a:cs typeface="Open Sauce"/>
                <a:sym typeface="Open Sauce"/>
              </a:rPr>
              <a:t>Repression</a:t>
            </a:r>
          </a:p>
        </p:txBody>
      </p:sp>
      <p:sp>
        <p:nvSpPr>
          <p:cNvPr name="Freeform 3" id="3"/>
          <p:cNvSpPr/>
          <p:nvPr/>
        </p:nvSpPr>
        <p:spPr>
          <a:xfrm flipH="false" flipV="false" rot="0">
            <a:off x="16993771" y="9020761"/>
            <a:ext cx="265529" cy="265529"/>
          </a:xfrm>
          <a:custGeom>
            <a:avLst/>
            <a:gdLst/>
            <a:ahLst/>
            <a:cxnLst/>
            <a:rect r="r" b="b" t="t" l="l"/>
            <a:pathLst>
              <a:path h="265529" w="265529">
                <a:moveTo>
                  <a:pt x="0" y="0"/>
                </a:moveTo>
                <a:lnTo>
                  <a:pt x="265529" y="0"/>
                </a:lnTo>
                <a:lnTo>
                  <a:pt x="265529" y="265528"/>
                </a:lnTo>
                <a:lnTo>
                  <a:pt x="0" y="26552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4" id="4"/>
          <p:cNvSpPr txBox="true"/>
          <p:nvPr/>
        </p:nvSpPr>
        <p:spPr>
          <a:xfrm rot="0">
            <a:off x="0" y="2295769"/>
            <a:ext cx="9234254" cy="608202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928376" indent="-464188" lvl="1">
              <a:lnSpc>
                <a:spcPts val="6020"/>
              </a:lnSpc>
              <a:buFont typeface="Arial"/>
              <a:buChar char="•"/>
            </a:pPr>
            <a:r>
              <a:rPr lang="en-US" sz="4300">
                <a:solidFill>
                  <a:srgbClr val="062E67"/>
                </a:solidFill>
                <a:latin typeface="Roboto"/>
                <a:ea typeface="Roboto"/>
                <a:cs typeface="Roboto"/>
                <a:sym typeface="Roboto"/>
              </a:rPr>
              <a:t>Memory is subjected to interpretation &amp; re-interprestation over a period of time throughout a person’s life. Can be modified to make it acceptable. Original event becomes incresilyl diffilt to recall accurately. Can be modified until forgotten. </a:t>
            </a:r>
          </a:p>
        </p:txBody>
      </p:sp>
      <p:sp>
        <p:nvSpPr>
          <p:cNvPr name="TextBox 5" id="5"/>
          <p:cNvSpPr txBox="true"/>
          <p:nvPr/>
        </p:nvSpPr>
        <p:spPr>
          <a:xfrm rot="0">
            <a:off x="9234254" y="2433565"/>
            <a:ext cx="8530869" cy="295084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906786" indent="-453393" lvl="1">
              <a:lnSpc>
                <a:spcPts val="5880"/>
              </a:lnSpc>
              <a:buFont typeface="Arial"/>
              <a:buChar char="•"/>
            </a:pPr>
            <a:r>
              <a:rPr lang="en-US" sz="4200">
                <a:solidFill>
                  <a:srgbClr val="062E67"/>
                </a:solidFill>
                <a:latin typeface="Roboto"/>
                <a:ea typeface="Roboto"/>
                <a:cs typeface="Roboto"/>
                <a:sym typeface="Roboto"/>
              </a:rPr>
              <a:t>Not modified, not reinterpreted. Returns with little distortion when returning. Can be like reliving the orginal event.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10004243" y="1285875"/>
            <a:ext cx="5741861" cy="8858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300"/>
              </a:lnSpc>
            </a:pPr>
            <a:r>
              <a:rPr lang="en-US" sz="7500" spc="-577">
                <a:solidFill>
                  <a:srgbClr val="062E67"/>
                </a:solidFill>
                <a:latin typeface="Open Sauce"/>
                <a:ea typeface="Open Sauce"/>
                <a:cs typeface="Open Sauce"/>
                <a:sym typeface="Open Sauce"/>
              </a:rPr>
              <a:t>Disassociation</a:t>
            </a:r>
          </a:p>
        </p:txBody>
      </p:sp>
      <p:sp>
        <p:nvSpPr>
          <p:cNvPr name="Freeform 7" id="7"/>
          <p:cNvSpPr/>
          <p:nvPr/>
        </p:nvSpPr>
        <p:spPr>
          <a:xfrm flipH="false" flipV="false" rot="0">
            <a:off x="-613131" y="-811530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8746" t="0" r="-8746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0">
            <a:off x="-613131" y="925830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8746" t="0" r="-8746" b="0"/>
            </a:stretch>
          </a:blipFill>
        </p:spPr>
      </p:sp>
      <p:sp>
        <p:nvSpPr>
          <p:cNvPr name="TextBox 9" id="9"/>
          <p:cNvSpPr txBox="true"/>
          <p:nvPr/>
        </p:nvSpPr>
        <p:spPr>
          <a:xfrm rot="0">
            <a:off x="1286008" y="9525880"/>
            <a:ext cx="14489723" cy="50038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919"/>
              </a:lnSpc>
            </a:pPr>
            <a:r>
              <a:rPr lang="en-US" sz="2799">
                <a:solidFill>
                  <a:srgbClr val="062E67"/>
                </a:solidFill>
                <a:latin typeface="Roboto"/>
                <a:ea typeface="Roboto"/>
                <a:cs typeface="Roboto"/>
                <a:sym typeface="Roboto"/>
              </a:rPr>
              <a:t>Extracted from the book The Truth About False Memory Syndrome by Dr. James Friesen</a:t>
            </a: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326447" y="1285875"/>
            <a:ext cx="6269509" cy="8858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300"/>
              </a:lnSpc>
            </a:pPr>
            <a:r>
              <a:rPr lang="en-US" sz="7500" spc="-577">
                <a:solidFill>
                  <a:srgbClr val="062E67"/>
                </a:solidFill>
                <a:latin typeface="Open Sauce"/>
                <a:ea typeface="Open Sauce"/>
                <a:cs typeface="Open Sauce"/>
                <a:sym typeface="Open Sauce"/>
              </a:rPr>
              <a:t>Repression</a:t>
            </a:r>
          </a:p>
        </p:txBody>
      </p:sp>
      <p:sp>
        <p:nvSpPr>
          <p:cNvPr name="Freeform 3" id="3"/>
          <p:cNvSpPr/>
          <p:nvPr/>
        </p:nvSpPr>
        <p:spPr>
          <a:xfrm flipH="false" flipV="false" rot="0">
            <a:off x="16993771" y="9020761"/>
            <a:ext cx="265529" cy="265529"/>
          </a:xfrm>
          <a:custGeom>
            <a:avLst/>
            <a:gdLst/>
            <a:ahLst/>
            <a:cxnLst/>
            <a:rect r="r" b="b" t="t" l="l"/>
            <a:pathLst>
              <a:path h="265529" w="265529">
                <a:moveTo>
                  <a:pt x="0" y="0"/>
                </a:moveTo>
                <a:lnTo>
                  <a:pt x="265529" y="0"/>
                </a:lnTo>
                <a:lnTo>
                  <a:pt x="265529" y="265528"/>
                </a:lnTo>
                <a:lnTo>
                  <a:pt x="0" y="26552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4" id="4"/>
          <p:cNvSpPr txBox="true"/>
          <p:nvPr/>
        </p:nvSpPr>
        <p:spPr>
          <a:xfrm rot="0">
            <a:off x="326447" y="3165475"/>
            <a:ext cx="8530869" cy="28797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1187449" indent="-593725" lvl="1">
              <a:lnSpc>
                <a:spcPts val="7699"/>
              </a:lnSpc>
              <a:buFont typeface="Arial"/>
              <a:buChar char="•"/>
            </a:pPr>
            <a:r>
              <a:rPr lang="en-US" sz="5499">
                <a:solidFill>
                  <a:srgbClr val="062E67"/>
                </a:solidFill>
                <a:latin typeface="Roboto"/>
                <a:ea typeface="Roboto"/>
                <a:cs typeface="Roboto"/>
                <a:sym typeface="Roboto"/>
              </a:rPr>
              <a:t>Mind uses rpression to see the world through “rose colored glasses.”</a:t>
            </a:r>
          </a:p>
        </p:txBody>
      </p:sp>
      <p:sp>
        <p:nvSpPr>
          <p:cNvPr name="TextBox 5" id="5"/>
          <p:cNvSpPr txBox="true"/>
          <p:nvPr/>
        </p:nvSpPr>
        <p:spPr>
          <a:xfrm rot="0">
            <a:off x="10004243" y="1285875"/>
            <a:ext cx="5741861" cy="8858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300"/>
              </a:lnSpc>
            </a:pPr>
            <a:r>
              <a:rPr lang="en-US" sz="7500" spc="-577">
                <a:solidFill>
                  <a:srgbClr val="062E67"/>
                </a:solidFill>
                <a:latin typeface="Open Sauce"/>
                <a:ea typeface="Open Sauce"/>
                <a:cs typeface="Open Sauce"/>
                <a:sym typeface="Open Sauce"/>
              </a:rPr>
              <a:t>Disassociation</a:t>
            </a:r>
          </a:p>
        </p:txBody>
      </p:sp>
      <p:sp>
        <p:nvSpPr>
          <p:cNvPr name="Freeform 6" id="6"/>
          <p:cNvSpPr/>
          <p:nvPr/>
        </p:nvSpPr>
        <p:spPr>
          <a:xfrm flipH="false" flipV="false" rot="0">
            <a:off x="-613131" y="-811530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8746" t="0" r="-8746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0">
            <a:off x="-613131" y="925830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8746" t="0" r="-8746" b="0"/>
            </a:stretch>
          </a:blipFill>
        </p:spPr>
      </p:sp>
      <p:sp>
        <p:nvSpPr>
          <p:cNvPr name="TextBox 8" id="8"/>
          <p:cNvSpPr txBox="true"/>
          <p:nvPr/>
        </p:nvSpPr>
        <p:spPr>
          <a:xfrm rot="0">
            <a:off x="1286008" y="9525880"/>
            <a:ext cx="14489723" cy="50038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919"/>
              </a:lnSpc>
            </a:pPr>
            <a:r>
              <a:rPr lang="en-US" sz="2799">
                <a:solidFill>
                  <a:srgbClr val="062E67"/>
                </a:solidFill>
                <a:latin typeface="Roboto"/>
                <a:ea typeface="Roboto"/>
                <a:cs typeface="Roboto"/>
                <a:sym typeface="Roboto"/>
              </a:rPr>
              <a:t>Extracted from the book The Truth About False Memory Syndrome by Dr. James Friesen</a:t>
            </a: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326447" y="1285875"/>
            <a:ext cx="6269509" cy="8858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300"/>
              </a:lnSpc>
            </a:pPr>
            <a:r>
              <a:rPr lang="en-US" sz="7500" spc="-577">
                <a:solidFill>
                  <a:srgbClr val="062E67"/>
                </a:solidFill>
                <a:latin typeface="Open Sauce"/>
                <a:ea typeface="Open Sauce"/>
                <a:cs typeface="Open Sauce"/>
                <a:sym typeface="Open Sauce"/>
              </a:rPr>
              <a:t>Repression</a:t>
            </a:r>
          </a:p>
        </p:txBody>
      </p:sp>
      <p:sp>
        <p:nvSpPr>
          <p:cNvPr name="Freeform 3" id="3"/>
          <p:cNvSpPr/>
          <p:nvPr/>
        </p:nvSpPr>
        <p:spPr>
          <a:xfrm flipH="false" flipV="false" rot="0">
            <a:off x="16993771" y="9020761"/>
            <a:ext cx="265529" cy="265529"/>
          </a:xfrm>
          <a:custGeom>
            <a:avLst/>
            <a:gdLst/>
            <a:ahLst/>
            <a:cxnLst/>
            <a:rect r="r" b="b" t="t" l="l"/>
            <a:pathLst>
              <a:path h="265529" w="265529">
                <a:moveTo>
                  <a:pt x="0" y="0"/>
                </a:moveTo>
                <a:lnTo>
                  <a:pt x="265529" y="0"/>
                </a:lnTo>
                <a:lnTo>
                  <a:pt x="265529" y="265528"/>
                </a:lnTo>
                <a:lnTo>
                  <a:pt x="0" y="26552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4" id="4"/>
          <p:cNvSpPr txBox="true"/>
          <p:nvPr/>
        </p:nvSpPr>
        <p:spPr>
          <a:xfrm rot="0">
            <a:off x="326447" y="2765425"/>
            <a:ext cx="8530869" cy="57943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1187449" indent="-593725" lvl="1">
              <a:lnSpc>
                <a:spcPts val="7699"/>
              </a:lnSpc>
              <a:buFont typeface="Arial"/>
              <a:buChar char="•"/>
            </a:pPr>
            <a:r>
              <a:rPr lang="en-US" sz="5499">
                <a:solidFill>
                  <a:srgbClr val="062E67"/>
                </a:solidFill>
                <a:latin typeface="Roboto"/>
                <a:ea typeface="Roboto"/>
                <a:cs typeface="Roboto"/>
                <a:sym typeface="Roboto"/>
              </a:rPr>
              <a:t>1st Person’s memory feels like, “it happened to me.”</a:t>
            </a:r>
          </a:p>
          <a:p>
            <a:pPr algn="l" marL="1187449" indent="-593725" lvl="1">
              <a:lnSpc>
                <a:spcPts val="7699"/>
              </a:lnSpc>
              <a:buFont typeface="Arial"/>
              <a:buChar char="•"/>
            </a:pPr>
            <a:r>
              <a:rPr lang="en-US" sz="5499">
                <a:solidFill>
                  <a:srgbClr val="062E67"/>
                </a:solidFill>
                <a:latin typeface="Roboto"/>
                <a:ea typeface="Roboto"/>
                <a:cs typeface="Roboto"/>
                <a:sym typeface="Roboto"/>
              </a:rPr>
              <a:t>As memory returns, distortion clears about specific events.</a:t>
            </a:r>
          </a:p>
        </p:txBody>
      </p:sp>
      <p:sp>
        <p:nvSpPr>
          <p:cNvPr name="TextBox 5" id="5"/>
          <p:cNvSpPr txBox="true"/>
          <p:nvPr/>
        </p:nvSpPr>
        <p:spPr>
          <a:xfrm rot="0">
            <a:off x="9144000" y="2387600"/>
            <a:ext cx="8530869" cy="67659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1187449" indent="-593725" lvl="1">
              <a:lnSpc>
                <a:spcPts val="7699"/>
              </a:lnSpc>
              <a:buFont typeface="Arial"/>
              <a:buChar char="•"/>
            </a:pPr>
            <a:r>
              <a:rPr lang="en-US" sz="5499">
                <a:solidFill>
                  <a:srgbClr val="062E67"/>
                </a:solidFill>
                <a:latin typeface="Roboto"/>
                <a:ea typeface="Roboto"/>
                <a:cs typeface="Roboto"/>
                <a:sym typeface="Roboto"/>
              </a:rPr>
              <a:t>3</a:t>
            </a:r>
            <a:r>
              <a:rPr lang="en-US" sz="5499">
                <a:solidFill>
                  <a:srgbClr val="062E67"/>
                </a:solidFill>
                <a:latin typeface="Roboto"/>
                <a:ea typeface="Roboto"/>
                <a:cs typeface="Roboto"/>
                <a:sym typeface="Roboto"/>
              </a:rPr>
              <a:t>rd</a:t>
            </a:r>
            <a:r>
              <a:rPr lang="en-US" sz="5499">
                <a:solidFill>
                  <a:srgbClr val="062E67"/>
                </a:solidFill>
                <a:latin typeface="Roboto"/>
                <a:ea typeface="Roboto"/>
                <a:cs typeface="Roboto"/>
                <a:sym typeface="Roboto"/>
              </a:rPr>
              <a:t> Person’s memory feels like it happened to someone else.</a:t>
            </a:r>
          </a:p>
          <a:p>
            <a:pPr algn="l" marL="1187449" indent="-593725" lvl="1">
              <a:lnSpc>
                <a:spcPts val="7699"/>
              </a:lnSpc>
              <a:buFont typeface="Arial"/>
              <a:buChar char="•"/>
            </a:pPr>
            <a:r>
              <a:rPr lang="en-US" sz="5499">
                <a:solidFill>
                  <a:srgbClr val="062E67"/>
                </a:solidFill>
                <a:latin typeface="Roboto"/>
                <a:ea typeface="Roboto"/>
                <a:cs typeface="Roboto"/>
                <a:sym typeface="Roboto"/>
              </a:rPr>
              <a:t>Memory has no point of conflict with other information in the mind.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10004243" y="1285875"/>
            <a:ext cx="5741861" cy="8858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300"/>
              </a:lnSpc>
            </a:pPr>
            <a:r>
              <a:rPr lang="en-US" sz="7500" spc="-577">
                <a:solidFill>
                  <a:srgbClr val="062E67"/>
                </a:solidFill>
                <a:latin typeface="Open Sauce"/>
                <a:ea typeface="Open Sauce"/>
                <a:cs typeface="Open Sauce"/>
                <a:sym typeface="Open Sauce"/>
              </a:rPr>
              <a:t>Disassociation</a:t>
            </a:r>
          </a:p>
        </p:txBody>
      </p:sp>
      <p:sp>
        <p:nvSpPr>
          <p:cNvPr name="Freeform 7" id="7"/>
          <p:cNvSpPr/>
          <p:nvPr/>
        </p:nvSpPr>
        <p:spPr>
          <a:xfrm flipH="false" flipV="false" rot="0">
            <a:off x="-613131" y="-811530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8746" t="0" r="-8746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0">
            <a:off x="-613131" y="925830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8746" t="0" r="-8746" b="0"/>
            </a:stretch>
          </a:blipFill>
        </p:spPr>
      </p:sp>
      <p:sp>
        <p:nvSpPr>
          <p:cNvPr name="TextBox 9" id="9"/>
          <p:cNvSpPr txBox="true"/>
          <p:nvPr/>
        </p:nvSpPr>
        <p:spPr>
          <a:xfrm rot="0">
            <a:off x="1286008" y="9525880"/>
            <a:ext cx="14489723" cy="50038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919"/>
              </a:lnSpc>
            </a:pPr>
            <a:r>
              <a:rPr lang="en-US" sz="2799">
                <a:solidFill>
                  <a:srgbClr val="062E67"/>
                </a:solidFill>
                <a:latin typeface="Roboto"/>
                <a:ea typeface="Roboto"/>
                <a:cs typeface="Roboto"/>
                <a:sym typeface="Roboto"/>
              </a:rPr>
              <a:t>Extracted from the book The Truth About False Memory Syndrome by Dr. James Friesen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terms:created xsi:type="dcterms:W3CDTF">2006-08-16T00:00:00Z</dcterms:created>
  <dc:identifier>DAG4nws7tww</dc:identifier>
  <dcterms:modified xsi:type="dcterms:W3CDTF">2011-08-01T06:04:30Z</dcterms:modified>
  <cp:revision>1</cp:revision>
  <dc:title>Repression Vs Disassociation</dc:title>
</cp:coreProperties>
</file>