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Raleway" charset="1" panose="020B0503030101060003"/>
      <p:regular r:id="rId26"/>
    </p:embeddedFont>
    <p:embeddedFont>
      <p:font typeface="Playfair Display Bold Italics" charset="1" panose="00000800000000000000"/>
      <p:regular r:id="rId27"/>
    </p:embeddedFont>
    <p:embeddedFont>
      <p:font typeface="Playfair Display Italics" charset="1" panose="00000500000000000000"/>
      <p:regular r:id="rId28"/>
    </p:embeddedFont>
    <p:embeddedFont>
      <p:font typeface="Gotham Bold" charset="1" panose="00000000000000000000"/>
      <p:regular r:id="rId29"/>
    </p:embeddedFont>
    <p:embeddedFont>
      <p:font typeface="Proxima Nova Bold" charset="1" panose="02000506030000020004"/>
      <p:regular r:id="rId30"/>
    </p:embeddedFont>
    <p:embeddedFont>
      <p:font typeface="Proxima Nova" charset="1" panose="02000506030000020004"/>
      <p:regular r:id="rId31"/>
    </p:embeddedFont>
    <p:embeddedFont>
      <p:font typeface="Open Sauce" charset="1" panose="00000500000000000000"/>
      <p:regular r:id="rId32"/>
    </p:embeddedFont>
    <p:embeddedFont>
      <p:font typeface="Roboto" charset="1" panose="02000000000000000000"/>
      <p:regular r:id="rId33"/>
    </p:embeddedFont>
    <p:embeddedFont>
      <p:font typeface="Open Sauce Bold" charset="1" panose="000008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0">
            <a:off x="-463440" y="-547700"/>
            <a:ext cx="19182287" cy="6518563"/>
          </a:xfrm>
          <a:prstGeom prst="rect">
            <a:avLst/>
          </a:prstGeom>
          <a:solidFill>
            <a:srgbClr val="DD0501">
              <a:alpha val="73725"/>
            </a:srgbClr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1717118" y="3220142"/>
            <a:ext cx="7335254" cy="5501441"/>
          </a:xfrm>
          <a:custGeom>
            <a:avLst/>
            <a:gdLst/>
            <a:ahLst/>
            <a:cxnLst/>
            <a:rect r="r" b="b" t="t" l="l"/>
            <a:pathLst>
              <a:path h="5501441" w="7335254">
                <a:moveTo>
                  <a:pt x="0" y="0"/>
                </a:moveTo>
                <a:lnTo>
                  <a:pt x="7335254" y="0"/>
                </a:lnTo>
                <a:lnTo>
                  <a:pt x="7335254" y="5501441"/>
                </a:lnTo>
                <a:lnTo>
                  <a:pt x="0" y="55014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334044" y="962025"/>
            <a:ext cx="7925256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480"/>
              </a:lnSpc>
            </a:pPr>
            <a:r>
              <a:rPr lang="en-US" sz="3200" spc="352">
                <a:solidFill>
                  <a:srgbClr val="050707"/>
                </a:solidFill>
                <a:latin typeface="Raleway"/>
                <a:ea typeface="Raleway"/>
                <a:cs typeface="Raleway"/>
                <a:sym typeface="Raleway"/>
              </a:rPr>
              <a:t>11/13/25 NETWORK MEETING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448241" y="3615853"/>
            <a:ext cx="14638527" cy="5529580"/>
            <a:chOff x="0" y="0"/>
            <a:chExt cx="19518035" cy="737277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95250"/>
              <a:ext cx="19518035" cy="5404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5820"/>
                </a:lnSpc>
              </a:pPr>
              <a:r>
                <a:rPr lang="en-US" sz="14000" i="true" b="true">
                  <a:solidFill>
                    <a:srgbClr val="050707"/>
                  </a:solidFill>
                  <a:latin typeface="Playfair Display Bold Italics"/>
                  <a:ea typeface="Playfair Display Bold Italics"/>
                  <a:cs typeface="Playfair Display Bold Italics"/>
                  <a:sym typeface="Playfair Display Bold Italics"/>
                </a:rPr>
                <a:t>Repression VS</a:t>
              </a:r>
            </a:p>
            <a:p>
              <a:pPr algn="l">
                <a:lnSpc>
                  <a:spcPts val="15819"/>
                </a:lnSpc>
              </a:pPr>
              <a:r>
                <a:rPr lang="en-US" sz="14000" i="true">
                  <a:solidFill>
                    <a:srgbClr val="050707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Disassociation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6740525"/>
              <a:ext cx="16206838" cy="6322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800" spc="140">
                  <a:solidFill>
                    <a:srgbClr val="050707"/>
                  </a:solidFill>
                  <a:latin typeface="Raleway"/>
                  <a:ea typeface="Raleway"/>
                  <a:cs typeface="Raleway"/>
                  <a:sym typeface="Raleway"/>
                </a:rPr>
                <a:t>Driven to be Free Magazine Network    www.DriventobeFree.org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2765425"/>
            <a:ext cx="8530869" cy="579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Once repression is removed, memory and emotion do not go away; they now have to deal with memory w/o a coping mechanism.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765425"/>
            <a:ext cx="8530869" cy="385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Memories of abuse seep into daily life.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Experience recorded in memory precisely.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2794000"/>
            <a:ext cx="8530869" cy="561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Distortions can be recorded from a purposeful mislead (like someone dressing up as another person) – Distortions include time and place, fatigue, clarity, or sequence of the event. Difficulties if a person was drugged could distort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794000"/>
            <a:ext cx="8530869" cy="3498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63599" indent="-431800" lvl="1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If there are misconceptions, they are recorded too.  (e.g.: someone is dressed up like Jesus &amp; influence abuse...that distortion is recorded.)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57856" y="2536825"/>
            <a:ext cx="13735915" cy="625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·Sudden mood shifts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·Denial of actions observed by others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·Forgetfulness (despite high intelligence)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·Evidence of internal dialogue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·Flashback – 4 or more suggest DID </a:t>
            </a:r>
          </a:p>
          <a:p>
            <a:pPr algn="l">
              <a:lnSpc>
                <a:spcPts val="5599"/>
              </a:lnSpc>
            </a:pPr>
          </a:p>
          <a:p>
            <a:pPr algn="l">
              <a:lnSpc>
                <a:spcPts val="5599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613131" y="-86868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04759" y="2870034"/>
            <a:ext cx="12352120" cy="4804914"/>
          </a:xfrm>
          <a:custGeom>
            <a:avLst/>
            <a:gdLst/>
            <a:ahLst/>
            <a:cxnLst/>
            <a:rect r="r" b="b" t="t" l="l"/>
            <a:pathLst>
              <a:path h="4804914" w="12352120">
                <a:moveTo>
                  <a:pt x="0" y="0"/>
                </a:moveTo>
                <a:lnTo>
                  <a:pt x="12352120" y="0"/>
                </a:lnTo>
                <a:lnTo>
                  <a:pt x="12352120" y="4804914"/>
                </a:lnTo>
                <a:lnTo>
                  <a:pt x="0" y="4804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127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8735" y="2951754"/>
            <a:ext cx="16250565" cy="6605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Perpetrators of abuse using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Costumes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Sets/Stages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Drugs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Hypnosis/Hypnotic suggestions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Alter Personalities programmed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Artificial information on video or images used to implant memory under hypnosis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67461" y="1441261"/>
            <a:ext cx="17028573" cy="778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6600" spc="-508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How Might Recorded Memory be DISTORTED?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08735" y="2951754"/>
            <a:ext cx="16250565" cy="6605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The memory is NEW information. Like a surprise.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Body Memory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Relief or healing upon recovery of the memory 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The pieces fit with ongoing issues or triggers 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Confirmation from the Lord Jesus Christ or Holy Spirit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Physical validation of a place or object (memories match unknown marker, journal, diary, etc.)</a:t>
            </a:r>
          </a:p>
          <a:p>
            <a:pPr algn="l" marL="1014726" indent="-507363" lvl="1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Repetitive in dreams  (hiding, running, escaping)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867461" y="1441261"/>
            <a:ext cx="17028573" cy="778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6600" spc="-508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Real Memory Signs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2E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85520" y="1028700"/>
            <a:ext cx="8402480" cy="9258300"/>
            <a:chOff x="0" y="0"/>
            <a:chExt cx="2374400" cy="26162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4400" cy="2616240"/>
            </a:xfrm>
            <a:custGeom>
              <a:avLst/>
              <a:gdLst/>
              <a:ahLst/>
              <a:cxnLst/>
              <a:rect r="r" b="b" t="t" l="l"/>
              <a:pathLst>
                <a:path h="2616240" w="2374400">
                  <a:moveTo>
                    <a:pt x="0" y="0"/>
                  </a:moveTo>
                  <a:lnTo>
                    <a:pt x="2374400" y="0"/>
                  </a:lnTo>
                  <a:lnTo>
                    <a:pt x="2374400" y="2616240"/>
                  </a:lnTo>
                  <a:lnTo>
                    <a:pt x="0" y="2616240"/>
                  </a:lnTo>
                  <a:close/>
                </a:path>
              </a:pathLst>
            </a:custGeom>
            <a:blipFill>
              <a:blip r:embed="rId2"/>
              <a:stretch>
                <a:fillRect l="-12694" t="0" r="-12694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28700" y="1552575"/>
            <a:ext cx="8613981" cy="18027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39"/>
              </a:lnSpc>
            </a:pPr>
            <a:r>
              <a:rPr lang="en-US" sz="15284" spc="-1176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John 8:32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94229" y="4123024"/>
            <a:ext cx="7445052" cy="457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44"/>
              </a:lnSpc>
            </a:pPr>
            <a:r>
              <a:rPr lang="en-US" sz="7200" spc="-55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And you shall know the truth, and the truth shall make you free.” NKJV</a:t>
            </a:r>
          </a:p>
          <a:p>
            <a:pPr algn="l">
              <a:lnSpc>
                <a:spcPts val="604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899277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2E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2679" y="444603"/>
            <a:ext cx="2144915" cy="2363381"/>
            <a:chOff x="0" y="0"/>
            <a:chExt cx="2374400" cy="26162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4400" cy="2616240"/>
            </a:xfrm>
            <a:custGeom>
              <a:avLst/>
              <a:gdLst/>
              <a:ahLst/>
              <a:cxnLst/>
              <a:rect r="r" b="b" t="t" l="l"/>
              <a:pathLst>
                <a:path h="2616240" w="2374400">
                  <a:moveTo>
                    <a:pt x="0" y="0"/>
                  </a:moveTo>
                  <a:lnTo>
                    <a:pt x="2374400" y="0"/>
                  </a:lnTo>
                  <a:lnTo>
                    <a:pt x="2374400" y="2616240"/>
                  </a:lnTo>
                  <a:lnTo>
                    <a:pt x="0" y="2616240"/>
                  </a:lnTo>
                  <a:close/>
                </a:path>
              </a:pathLst>
            </a:custGeom>
            <a:blipFill>
              <a:blip r:embed="rId2"/>
              <a:stretch>
                <a:fillRect l="-32535" t="0" r="-32535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3466055" y="1211956"/>
            <a:ext cx="14330897" cy="1171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9999" spc="-769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Know the Truth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2679" y="3492837"/>
            <a:ext cx="7050774" cy="6168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7200" spc="-55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If the library is locked, it needs to be released to the Lord, or if necessary, out of the right brain and into the left for healing.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899277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205916" y="3587128"/>
            <a:ext cx="10082084" cy="5671172"/>
          </a:xfrm>
          <a:custGeom>
            <a:avLst/>
            <a:gdLst/>
            <a:ahLst/>
            <a:cxnLst/>
            <a:rect r="r" b="b" t="t" l="l"/>
            <a:pathLst>
              <a:path h="5671172" w="10082084">
                <a:moveTo>
                  <a:pt x="0" y="0"/>
                </a:moveTo>
                <a:lnTo>
                  <a:pt x="10082084" y="0"/>
                </a:lnTo>
                <a:lnTo>
                  <a:pt x="10082084" y="5671172"/>
                </a:lnTo>
                <a:lnTo>
                  <a:pt x="0" y="5671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2888" r="0" b="-12888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81953" y="408356"/>
            <a:ext cx="10263501" cy="9470289"/>
            <a:chOff x="0" y="0"/>
            <a:chExt cx="2703144" cy="249423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03144" cy="2494232"/>
            </a:xfrm>
            <a:custGeom>
              <a:avLst/>
              <a:gdLst/>
              <a:ahLst/>
              <a:cxnLst/>
              <a:rect r="r" b="b" t="t" l="l"/>
              <a:pathLst>
                <a:path h="2494232" w="2703144">
                  <a:moveTo>
                    <a:pt x="0" y="0"/>
                  </a:moveTo>
                  <a:lnTo>
                    <a:pt x="2703144" y="0"/>
                  </a:lnTo>
                  <a:lnTo>
                    <a:pt x="2703144" y="2494232"/>
                  </a:lnTo>
                  <a:lnTo>
                    <a:pt x="0" y="2494232"/>
                  </a:lnTo>
                  <a:close/>
                </a:path>
              </a:pathLst>
            </a:custGeom>
            <a:solidFill>
              <a:srgbClr val="D8CF3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2703144" cy="24751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50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7599805" y="899277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37768" y="1181100"/>
            <a:ext cx="8606232" cy="2132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99"/>
              </a:lnSpc>
            </a:pPr>
            <a:r>
              <a:rPr lang="en-US" b="true" sz="8199" spc="-631">
                <a:solidFill>
                  <a:srgbClr val="55A4A5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Ways to get the trauma out: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37768" y="3912848"/>
            <a:ext cx="8606232" cy="5588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501" indent="-539750" lvl="1">
              <a:lnSpc>
                <a:spcPts val="5500"/>
              </a:lnSpc>
              <a:buAutoNum type="arabicPeriod" startAt="1"/>
            </a:pPr>
            <a:r>
              <a:rPr lang="en-US" sz="5000" spc="-17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Ask the Lord, He will illuminate it!</a:t>
            </a:r>
          </a:p>
          <a:p>
            <a:pPr algn="l" marL="1079501" indent="-539750" lvl="1">
              <a:lnSpc>
                <a:spcPts val="5500"/>
              </a:lnSpc>
              <a:buAutoNum type="arabicPeriod" startAt="1"/>
            </a:pPr>
            <a:r>
              <a:rPr lang="en-US" sz="5000" spc="-17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right side of the brain is picture-activated, not words!</a:t>
            </a:r>
          </a:p>
          <a:p>
            <a:pPr algn="l" marL="1079501" indent="-539750" lvl="1">
              <a:lnSpc>
                <a:spcPts val="5500"/>
              </a:lnSpc>
              <a:buAutoNum type="arabicPeriod" startAt="1"/>
            </a:pPr>
            <a:r>
              <a:rPr lang="en-US" sz="5000" spc="-175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Ask the Lord to help you through drawing, clay, collage, sand trays, etc.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2E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07984" y="514350"/>
            <a:ext cx="3154072" cy="3475324"/>
            <a:chOff x="0" y="0"/>
            <a:chExt cx="2374400" cy="261624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74400" cy="2616240"/>
            </a:xfrm>
            <a:custGeom>
              <a:avLst/>
              <a:gdLst/>
              <a:ahLst/>
              <a:cxnLst/>
              <a:rect r="r" b="b" t="t" l="l"/>
              <a:pathLst>
                <a:path h="2616240" w="2374400">
                  <a:moveTo>
                    <a:pt x="0" y="0"/>
                  </a:moveTo>
                  <a:lnTo>
                    <a:pt x="2374400" y="0"/>
                  </a:lnTo>
                  <a:lnTo>
                    <a:pt x="2374400" y="2616240"/>
                  </a:lnTo>
                  <a:lnTo>
                    <a:pt x="0" y="2616240"/>
                  </a:lnTo>
                  <a:close/>
                </a:path>
              </a:pathLst>
            </a:custGeom>
            <a:blipFill>
              <a:blip r:embed="rId2"/>
              <a:stretch>
                <a:fillRect l="-32690" t="0" r="-32690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541358" y="1193879"/>
            <a:ext cx="13524534" cy="280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12500" spc="-962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Invite the Truth. His name is Jesus.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50381" y="4884046"/>
            <a:ext cx="15187237" cy="4644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7200" spc="-554">
                <a:solidFill>
                  <a:srgbClr val="FFFFFF"/>
                </a:solidFill>
                <a:latin typeface="Open Sauce"/>
                <a:ea typeface="Open Sauce"/>
                <a:cs typeface="Open Sauce"/>
                <a:sym typeface="Open Sauce"/>
              </a:rPr>
              <a:t>When a mormory, emotion, or thought comes up, examine it through lense of scripture, and prayer. You can even ask Him the truth you need or where He was in the moment. It’s a fast track to healing!</a:t>
            </a:r>
          </a:p>
          <a:p>
            <a:pPr algn="l">
              <a:lnSpc>
                <a:spcPts val="604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28700" y="899277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93771" y="1028700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7841" y="4919888"/>
            <a:ext cx="18295841" cy="228698"/>
          </a:xfrm>
          <a:custGeom>
            <a:avLst/>
            <a:gdLst/>
            <a:ahLst/>
            <a:cxnLst/>
            <a:rect r="r" b="b" t="t" l="l"/>
            <a:pathLst>
              <a:path h="228698" w="18295841">
                <a:moveTo>
                  <a:pt x="0" y="0"/>
                </a:moveTo>
                <a:lnTo>
                  <a:pt x="18295841" y="0"/>
                </a:lnTo>
                <a:lnTo>
                  <a:pt x="18295841" y="228698"/>
                </a:lnTo>
                <a:lnTo>
                  <a:pt x="0" y="2286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92809" y="1958625"/>
            <a:ext cx="10481552" cy="2358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7200" spc="-554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The eyes of the Lord are on the righteous, And His ears are open to their cry. NKJV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9949" y="1552575"/>
            <a:ext cx="8613981" cy="343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39"/>
              </a:lnSpc>
            </a:pPr>
            <a:r>
              <a:rPr lang="en-US" sz="15284" spc="-1176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Psalm 34:15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77748" y="5849711"/>
            <a:ext cx="10481552" cy="3120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7200" spc="-554">
                <a:solidFill>
                  <a:srgbClr val="8C4412"/>
                </a:solidFill>
                <a:latin typeface="Open Sauce"/>
                <a:ea typeface="Open Sauce"/>
                <a:cs typeface="Open Sauce"/>
                <a:sym typeface="Open Sauce"/>
              </a:rPr>
              <a:t>You know my sitting down and my rising up; You understand my thought afar off. NKJV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89949" y="5827832"/>
            <a:ext cx="5855035" cy="343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39"/>
              </a:lnSpc>
            </a:pPr>
            <a:r>
              <a:rPr lang="en-US" sz="15284" spc="-1176">
                <a:solidFill>
                  <a:srgbClr val="8C4412"/>
                </a:solidFill>
                <a:latin typeface="Open Sauce"/>
                <a:ea typeface="Open Sauce"/>
                <a:cs typeface="Open Sauce"/>
                <a:sym typeface="Open Sauce"/>
              </a:rPr>
              <a:t>Psalm 139:2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37150" y="2118794"/>
            <a:ext cx="13994160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b="tru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Repression Vs Disassociation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37150" y="5321231"/>
            <a:ext cx="13994160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000000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Resources: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Truth about False Memories (Friesen)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The Body Keeps the Score (Van Der Kolk)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Switch On Your Brain (Leaf)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62E6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29679" y="899277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9"/>
                </a:lnTo>
                <a:lnTo>
                  <a:pt x="0" y="26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888" r="0" b="-12888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9153525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46" t="0" r="-874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26447" y="3165475"/>
            <a:ext cx="8530869" cy="579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Forgetting happens gradually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Used to block painful memories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Recorded in active mind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144000" y="3165475"/>
            <a:ext cx="8530869" cy="579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Forgetting is instant without thinking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Used to block painful memories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Recorded in an isolated part of brain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899138" y="9421105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46" t="0" r="-8746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3165475"/>
            <a:ext cx="8530869" cy="385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Voluntary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Is an active process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Memories return gradually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3165475"/>
            <a:ext cx="8530869" cy="579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Involuntary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Disconnects like it never happened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Memory returns suddenly. When flashback.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2387600"/>
            <a:ext cx="8530869" cy="676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Helps make things appear better than they were, not worse.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Processed repeatedly to make what happened more acceptable.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3165475"/>
            <a:ext cx="8530869" cy="385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Makes things appear like they never happened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Not processed.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2295769"/>
            <a:ext cx="9234254" cy="6082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28376" indent="-464188" lvl="1">
              <a:lnSpc>
                <a:spcPts val="6020"/>
              </a:lnSpc>
              <a:buFont typeface="Arial"/>
              <a:buChar char="•"/>
            </a:pPr>
            <a:r>
              <a:rPr lang="en-US" sz="4300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Memory is subjected to interpretation &amp; re-interprestation over a period of time throughout a person’s life. Can be modified to make it acceptable. Original event becomes incresilyl diffilt to recall accurately. Can be modified until forgotten.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234254" y="2433565"/>
            <a:ext cx="8530869" cy="2950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6786" indent="-453393" lvl="1">
              <a:lnSpc>
                <a:spcPts val="5880"/>
              </a:lnSpc>
              <a:buFont typeface="Arial"/>
              <a:buChar char="•"/>
            </a:pPr>
            <a:r>
              <a:rPr lang="en-US" sz="4200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Not modified, not reinterpreted. Returns with little distortion when returning. Can be like reliving the orginal event.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3165475"/>
            <a:ext cx="8530869" cy="287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Mind uses rpression to see the world through “rose colored glasses.”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6447" y="1285875"/>
            <a:ext cx="6269509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Repression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6993771" y="9020761"/>
            <a:ext cx="265529" cy="265529"/>
          </a:xfrm>
          <a:custGeom>
            <a:avLst/>
            <a:gdLst/>
            <a:ahLst/>
            <a:cxnLst/>
            <a:rect r="r" b="b" t="t" l="l"/>
            <a:pathLst>
              <a:path h="265529" w="265529">
                <a:moveTo>
                  <a:pt x="0" y="0"/>
                </a:moveTo>
                <a:lnTo>
                  <a:pt x="265529" y="0"/>
                </a:lnTo>
                <a:lnTo>
                  <a:pt x="265529" y="265528"/>
                </a:lnTo>
                <a:lnTo>
                  <a:pt x="0" y="26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26447" y="2765425"/>
            <a:ext cx="8530869" cy="579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1st Person’s memory feels like, “it happened to me.”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As memory returns, distortion clears about specific events.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44000" y="2387600"/>
            <a:ext cx="8530869" cy="6765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rd</a:t>
            </a: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 Person’s memory feels like it happened to someone else.</a:t>
            </a:r>
          </a:p>
          <a:p>
            <a:pPr algn="l" marL="1187449" indent="-593725" lvl="1">
              <a:lnSpc>
                <a:spcPts val="7699"/>
              </a:lnSpc>
              <a:buFont typeface="Arial"/>
              <a:buChar char="•"/>
            </a:pPr>
            <a:r>
              <a:rPr lang="en-US" sz="54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Memory has no point of conflict with other information in the mind.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004243" y="1285875"/>
            <a:ext cx="5741861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7500" spc="-577">
                <a:solidFill>
                  <a:srgbClr val="062E67"/>
                </a:solidFill>
                <a:latin typeface="Open Sauce"/>
                <a:ea typeface="Open Sauce"/>
                <a:cs typeface="Open Sauce"/>
                <a:sym typeface="Open Sauce"/>
              </a:rPr>
              <a:t>Disassociation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613131" y="-8115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613131" y="925830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46" t="0" r="-8746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86008" y="9525880"/>
            <a:ext cx="14489723" cy="500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62E67"/>
                </a:solidFill>
                <a:latin typeface="Roboto"/>
                <a:ea typeface="Roboto"/>
                <a:cs typeface="Roboto"/>
                <a:sym typeface="Roboto"/>
              </a:rPr>
              <a:t>Extracted from the book The Truth About False Memory Syndrome by Dr. James Friesen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DAG4nws7tww</dc:identifier>
  <dcterms:modified xsi:type="dcterms:W3CDTF">2011-08-01T06:04:30Z</dcterms:modified>
  <cp:revision>1</cp:revision>
  <dc:title>Repression Vs Disassociation</dc:title>
</cp:coreProperties>
</file>